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8288000" cy="10287000"/>
  <p:notesSz cx="6858000" cy="9144000"/>
  <p:embeddedFontLst>
    <p:embeddedFont>
      <p:font typeface="Noto Sans T Chinese Bold" panose="02020500000000000000" charset="-120"/>
      <p:regular r:id="rId18"/>
    </p:embeddedFont>
    <p:embeddedFont>
      <p:font typeface="Assistant Semi-Bold" panose="02020500000000000000" charset="-79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sv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sv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svg"/><Relationship Id="rId7" Type="http://schemas.openxmlformats.org/officeDocument/2006/relationships/image" Target="../media/image5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10" Type="http://schemas.openxmlformats.org/officeDocument/2006/relationships/image" Target="../media/image57.gif"/><Relationship Id="rId4" Type="http://schemas.openxmlformats.org/officeDocument/2006/relationships/image" Target="../media/image47.png"/><Relationship Id="rId9" Type="http://schemas.openxmlformats.org/officeDocument/2006/relationships/image" Target="../media/image5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2.sv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10" Type="http://schemas.openxmlformats.org/officeDocument/2006/relationships/image" Target="../media/image57.gif"/><Relationship Id="rId4" Type="http://schemas.openxmlformats.org/officeDocument/2006/relationships/image" Target="../media/image47.png"/><Relationship Id="rId9" Type="http://schemas.openxmlformats.org/officeDocument/2006/relationships/image" Target="../media/image5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2.sv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6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svg"/><Relationship Id="rId7" Type="http://schemas.openxmlformats.org/officeDocument/2006/relationships/image" Target="../media/image49.png"/><Relationship Id="rId12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66.png"/><Relationship Id="rId5" Type="http://schemas.openxmlformats.org/officeDocument/2006/relationships/image" Target="../media/image47.png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6.sv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image" Target="../media/image24.svg"/><Relationship Id="rId4" Type="http://schemas.openxmlformats.org/officeDocument/2006/relationships/image" Target="../media/image15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5.png"/><Relationship Id="rId3" Type="http://schemas.openxmlformats.org/officeDocument/2006/relationships/image" Target="../media/image2.svg"/><Relationship Id="rId7" Type="http://schemas.openxmlformats.org/officeDocument/2006/relationships/image" Target="../media/image30.png"/><Relationship Id="rId12" Type="http://schemas.openxmlformats.org/officeDocument/2006/relationships/image" Target="../media/image3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jpeg"/><Relationship Id="rId10" Type="http://schemas.openxmlformats.org/officeDocument/2006/relationships/image" Target="../media/image32.png"/><Relationship Id="rId4" Type="http://schemas.openxmlformats.org/officeDocument/2006/relationships/image" Target="../media/image27.jpeg"/><Relationship Id="rId9" Type="http://schemas.openxmlformats.org/officeDocument/2006/relationships/image" Target="../media/image17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2.svg"/><Relationship Id="rId7" Type="http://schemas.openxmlformats.org/officeDocument/2006/relationships/image" Target="../media/image37.png"/><Relationship Id="rId12" Type="http://schemas.openxmlformats.org/officeDocument/2006/relationships/image" Target="../media/image17.png"/><Relationship Id="rId17" Type="http://schemas.openxmlformats.org/officeDocument/2006/relationships/image" Target="../media/image10.sv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16.png"/><Relationship Id="rId15" Type="http://schemas.openxmlformats.org/officeDocument/2006/relationships/image" Target="../media/image18.png"/><Relationship Id="rId10" Type="http://schemas.openxmlformats.org/officeDocument/2006/relationships/image" Target="../media/image40.svg"/><Relationship Id="rId4" Type="http://schemas.openxmlformats.org/officeDocument/2006/relationships/image" Target="../media/image15.png"/><Relationship Id="rId9" Type="http://schemas.openxmlformats.org/officeDocument/2006/relationships/image" Target="../media/image39.png"/><Relationship Id="rId14" Type="http://schemas.openxmlformats.org/officeDocument/2006/relationships/image" Target="../media/image4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svg"/><Relationship Id="rId7" Type="http://schemas.openxmlformats.org/officeDocument/2006/relationships/image" Target="../media/image38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18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16.png"/><Relationship Id="rId9" Type="http://schemas.openxmlformats.org/officeDocument/2006/relationships/image" Target="../media/image4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45.png"/><Relationship Id="rId3" Type="http://schemas.openxmlformats.org/officeDocument/2006/relationships/image" Target="../media/image2.svg"/><Relationship Id="rId7" Type="http://schemas.openxmlformats.org/officeDocument/2006/relationships/image" Target="../media/image33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11" Type="http://schemas.openxmlformats.org/officeDocument/2006/relationships/image" Target="../media/image35.png"/><Relationship Id="rId5" Type="http://schemas.openxmlformats.org/officeDocument/2006/relationships/image" Target="../media/image31.svg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37160" y="5181600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80"/>
                </a:lnTo>
                <a:lnTo>
                  <a:pt x="0" y="272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-2369418" y="-2068757"/>
            <a:ext cx="8593212" cy="6954479"/>
          </a:xfrm>
          <a:custGeom>
            <a:avLst/>
            <a:gdLst/>
            <a:ahLst/>
            <a:cxnLst/>
            <a:rect l="l" t="t" r="r" b="b"/>
            <a:pathLst>
              <a:path w="8593212" h="6954479">
                <a:moveTo>
                  <a:pt x="0" y="0"/>
                </a:moveTo>
                <a:lnTo>
                  <a:pt x="8593212" y="0"/>
                </a:lnTo>
                <a:lnTo>
                  <a:pt x="8593212" y="6954480"/>
                </a:lnTo>
                <a:lnTo>
                  <a:pt x="0" y="6954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2600304" y="-2448540"/>
            <a:ext cx="8587421" cy="6954479"/>
          </a:xfrm>
          <a:custGeom>
            <a:avLst/>
            <a:gdLst/>
            <a:ahLst/>
            <a:cxnLst/>
            <a:rect l="l" t="t" r="r" b="b"/>
            <a:pathLst>
              <a:path w="8587421" h="6954479">
                <a:moveTo>
                  <a:pt x="0" y="0"/>
                </a:moveTo>
                <a:lnTo>
                  <a:pt x="8587421" y="0"/>
                </a:lnTo>
                <a:lnTo>
                  <a:pt x="8587421" y="6954480"/>
                </a:lnTo>
                <a:lnTo>
                  <a:pt x="0" y="69544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7609276" y="7647674"/>
            <a:ext cx="3069447" cy="983918"/>
          </a:xfrm>
          <a:custGeom>
            <a:avLst/>
            <a:gdLst/>
            <a:ahLst/>
            <a:cxnLst/>
            <a:rect l="l" t="t" r="r" b="b"/>
            <a:pathLst>
              <a:path w="3069447" h="983918">
                <a:moveTo>
                  <a:pt x="0" y="0"/>
                </a:moveTo>
                <a:lnTo>
                  <a:pt x="3069448" y="0"/>
                </a:lnTo>
                <a:lnTo>
                  <a:pt x="3069448" y="983918"/>
                </a:lnTo>
                <a:lnTo>
                  <a:pt x="0" y="9839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-2231848" y="6143943"/>
            <a:ext cx="6521097" cy="6421362"/>
          </a:xfrm>
          <a:custGeom>
            <a:avLst/>
            <a:gdLst/>
            <a:ahLst/>
            <a:cxnLst/>
            <a:rect l="l" t="t" r="r" b="b"/>
            <a:pathLst>
              <a:path w="6521097" h="6421362">
                <a:moveTo>
                  <a:pt x="0" y="0"/>
                </a:moveTo>
                <a:lnTo>
                  <a:pt x="6521096" y="0"/>
                </a:lnTo>
                <a:lnTo>
                  <a:pt x="6521096" y="6421362"/>
                </a:lnTo>
                <a:lnTo>
                  <a:pt x="0" y="64213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6320798" y="0"/>
            <a:ext cx="1589341" cy="4114800"/>
          </a:xfrm>
          <a:custGeom>
            <a:avLst/>
            <a:gdLst/>
            <a:ahLst/>
            <a:cxnLst/>
            <a:rect l="l" t="t" r="r" b="b"/>
            <a:pathLst>
              <a:path w="1589341" h="4114800">
                <a:moveTo>
                  <a:pt x="0" y="0"/>
                </a:moveTo>
                <a:lnTo>
                  <a:pt x="1589342" y="0"/>
                </a:lnTo>
                <a:lnTo>
                  <a:pt x="15893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4403381" y="0"/>
            <a:ext cx="1589341" cy="4114800"/>
          </a:xfrm>
          <a:custGeom>
            <a:avLst/>
            <a:gdLst/>
            <a:ahLst/>
            <a:cxnLst/>
            <a:rect l="l" t="t" r="r" b="b"/>
            <a:pathLst>
              <a:path w="1589341" h="4114800">
                <a:moveTo>
                  <a:pt x="0" y="0"/>
                </a:moveTo>
                <a:lnTo>
                  <a:pt x="1589342" y="0"/>
                </a:lnTo>
                <a:lnTo>
                  <a:pt x="15893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787819" y="716576"/>
            <a:ext cx="2278737" cy="1383815"/>
          </a:xfrm>
          <a:custGeom>
            <a:avLst/>
            <a:gdLst/>
            <a:ahLst/>
            <a:cxnLst/>
            <a:rect l="l" t="t" r="r" b="b"/>
            <a:pathLst>
              <a:path w="2278737" h="1383815">
                <a:moveTo>
                  <a:pt x="0" y="0"/>
                </a:moveTo>
                <a:lnTo>
                  <a:pt x="2278737" y="0"/>
                </a:lnTo>
                <a:lnTo>
                  <a:pt x="2278737" y="1383814"/>
                </a:lnTo>
                <a:lnTo>
                  <a:pt x="0" y="1383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5780084" y="8780838"/>
            <a:ext cx="2507916" cy="1160451"/>
          </a:xfrm>
          <a:custGeom>
            <a:avLst/>
            <a:gdLst/>
            <a:ahLst/>
            <a:cxnLst/>
            <a:rect l="l" t="t" r="r" b="b"/>
            <a:pathLst>
              <a:path w="2507916" h="1160451">
                <a:moveTo>
                  <a:pt x="0" y="0"/>
                </a:moveTo>
                <a:lnTo>
                  <a:pt x="2507916" y="0"/>
                </a:lnTo>
                <a:lnTo>
                  <a:pt x="2507916" y="1160451"/>
                </a:lnTo>
                <a:lnTo>
                  <a:pt x="0" y="116045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6223794" y="5454580"/>
            <a:ext cx="5859041" cy="1443636"/>
          </a:xfrm>
          <a:custGeom>
            <a:avLst/>
            <a:gdLst/>
            <a:ahLst/>
            <a:cxnLst/>
            <a:rect l="l" t="t" r="r" b="b"/>
            <a:pathLst>
              <a:path w="5859041" h="1443636">
                <a:moveTo>
                  <a:pt x="0" y="0"/>
                </a:moveTo>
                <a:lnTo>
                  <a:pt x="5859041" y="0"/>
                </a:lnTo>
                <a:lnTo>
                  <a:pt x="5859041" y="1443635"/>
                </a:lnTo>
                <a:lnTo>
                  <a:pt x="0" y="144363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9932" r="-26981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2059849" y="4389813"/>
            <a:ext cx="5114571" cy="4114800"/>
          </a:xfrm>
          <a:custGeom>
            <a:avLst/>
            <a:gdLst/>
            <a:ahLst/>
            <a:cxnLst/>
            <a:rect l="l" t="t" r="r" b="b"/>
            <a:pathLst>
              <a:path w="5114571" h="4114800">
                <a:moveTo>
                  <a:pt x="0" y="0"/>
                </a:moveTo>
                <a:lnTo>
                  <a:pt x="5114571" y="0"/>
                </a:lnTo>
                <a:lnTo>
                  <a:pt x="51145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3858621" y="3245803"/>
            <a:ext cx="1054476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Noto Sans T Chinese Bold"/>
                <a:ea typeface="Noto Sans T Chinese Bold"/>
              </a:rPr>
              <a:t>便"捷"e起來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562382" y="5449237"/>
            <a:ext cx="6211268" cy="1891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6"/>
              </a:lnSpc>
            </a:pPr>
            <a:r>
              <a:rPr lang="en-US" sz="5419">
                <a:solidFill>
                  <a:srgbClr val="DD6575"/>
                </a:solidFill>
                <a:ea typeface="Noto Sans T Chinese Bold"/>
              </a:rPr>
              <a:t>便捷可行</a:t>
            </a:r>
          </a:p>
          <a:p>
            <a:pPr algn="ctr">
              <a:lnSpc>
                <a:spcPts val="7586"/>
              </a:lnSpc>
            </a:pPr>
            <a:r>
              <a:rPr lang="en-US" sz="5419">
                <a:solidFill>
                  <a:srgbClr val="DD6575"/>
                </a:solidFill>
                <a:ea typeface="Noto Sans T Chinese"/>
              </a:rPr>
              <a:t>安全隨行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37160" y="5181600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80"/>
                </a:lnTo>
                <a:lnTo>
                  <a:pt x="0" y="272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2543849" y="3006143"/>
            <a:ext cx="9389416" cy="9525"/>
          </a:xfrm>
          <a:prstGeom prst="line">
            <a:avLst/>
          </a:prstGeom>
          <a:ln w="38100" cap="flat">
            <a:solidFill>
              <a:srgbClr val="243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5209614" y="0"/>
            <a:ext cx="4099371" cy="1808847"/>
          </a:xfrm>
          <a:custGeom>
            <a:avLst/>
            <a:gdLst/>
            <a:ahLst/>
            <a:cxnLst/>
            <a:rect l="l" t="t" r="r" b="b"/>
            <a:pathLst>
              <a:path w="4099371" h="1808847">
                <a:moveTo>
                  <a:pt x="0" y="0"/>
                </a:moveTo>
                <a:lnTo>
                  <a:pt x="4099372" y="0"/>
                </a:lnTo>
                <a:lnTo>
                  <a:pt x="4099372" y="1808847"/>
                </a:lnTo>
                <a:lnTo>
                  <a:pt x="0" y="1808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rot="-6252187">
            <a:off x="-912440" y="-965306"/>
            <a:ext cx="3663253" cy="3469173"/>
          </a:xfrm>
          <a:custGeom>
            <a:avLst/>
            <a:gdLst/>
            <a:ahLst/>
            <a:cxnLst/>
            <a:rect l="l" t="t" r="r" b="b"/>
            <a:pathLst>
              <a:path w="3663253" h="3469173">
                <a:moveTo>
                  <a:pt x="0" y="0"/>
                </a:moveTo>
                <a:lnTo>
                  <a:pt x="3663252" y="0"/>
                </a:lnTo>
                <a:lnTo>
                  <a:pt x="3663252" y="3469173"/>
                </a:lnTo>
                <a:lnTo>
                  <a:pt x="0" y="34691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424728" y="3398346"/>
            <a:ext cx="7719272" cy="5991626"/>
          </a:xfrm>
          <a:custGeom>
            <a:avLst/>
            <a:gdLst/>
            <a:ahLst/>
            <a:cxnLst/>
            <a:rect l="l" t="t" r="r" b="b"/>
            <a:pathLst>
              <a:path w="7719272" h="5991626">
                <a:moveTo>
                  <a:pt x="0" y="0"/>
                </a:moveTo>
                <a:lnTo>
                  <a:pt x="7719272" y="0"/>
                </a:lnTo>
                <a:lnTo>
                  <a:pt x="7719272" y="5991626"/>
                </a:lnTo>
                <a:lnTo>
                  <a:pt x="0" y="59916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9463953" y="3398346"/>
            <a:ext cx="8173207" cy="5991626"/>
          </a:xfrm>
          <a:custGeom>
            <a:avLst/>
            <a:gdLst/>
            <a:ahLst/>
            <a:cxnLst/>
            <a:rect l="l" t="t" r="r" b="b"/>
            <a:pathLst>
              <a:path w="8173207" h="5991626">
                <a:moveTo>
                  <a:pt x="0" y="0"/>
                </a:moveTo>
                <a:lnTo>
                  <a:pt x="8173207" y="0"/>
                </a:lnTo>
                <a:lnTo>
                  <a:pt x="8173207" y="5991626"/>
                </a:lnTo>
                <a:lnTo>
                  <a:pt x="0" y="59916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166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303398" y="704399"/>
            <a:ext cx="5368056" cy="179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795"/>
              </a:lnSpc>
            </a:pPr>
            <a:r>
              <a:rPr lang="en-US" sz="10568">
                <a:solidFill>
                  <a:srgbClr val="000000"/>
                </a:solidFill>
                <a:ea typeface="Assistant"/>
              </a:rPr>
              <a:t>聲音檢測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37160" y="5181600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80"/>
                </a:lnTo>
                <a:lnTo>
                  <a:pt x="0" y="272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2543849" y="3006143"/>
            <a:ext cx="9389416" cy="9525"/>
          </a:xfrm>
          <a:prstGeom prst="line">
            <a:avLst/>
          </a:prstGeom>
          <a:ln w="38100" cap="flat">
            <a:solidFill>
              <a:srgbClr val="243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5209614" y="0"/>
            <a:ext cx="4099371" cy="1808847"/>
          </a:xfrm>
          <a:custGeom>
            <a:avLst/>
            <a:gdLst/>
            <a:ahLst/>
            <a:cxnLst/>
            <a:rect l="l" t="t" r="r" b="b"/>
            <a:pathLst>
              <a:path w="4099371" h="1808847">
                <a:moveTo>
                  <a:pt x="0" y="0"/>
                </a:moveTo>
                <a:lnTo>
                  <a:pt x="4099372" y="0"/>
                </a:lnTo>
                <a:lnTo>
                  <a:pt x="4099372" y="1808847"/>
                </a:lnTo>
                <a:lnTo>
                  <a:pt x="0" y="1808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rot="-6252187">
            <a:off x="-912440" y="-965306"/>
            <a:ext cx="3663253" cy="3469173"/>
          </a:xfrm>
          <a:custGeom>
            <a:avLst/>
            <a:gdLst/>
            <a:ahLst/>
            <a:cxnLst/>
            <a:rect l="l" t="t" r="r" b="b"/>
            <a:pathLst>
              <a:path w="3663253" h="3469173">
                <a:moveTo>
                  <a:pt x="0" y="0"/>
                </a:moveTo>
                <a:lnTo>
                  <a:pt x="3663252" y="0"/>
                </a:lnTo>
                <a:lnTo>
                  <a:pt x="3663252" y="3469173"/>
                </a:lnTo>
                <a:lnTo>
                  <a:pt x="0" y="34691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2217157" y="7382456"/>
            <a:ext cx="3291863" cy="1875844"/>
          </a:xfrm>
          <a:custGeom>
            <a:avLst/>
            <a:gdLst/>
            <a:ahLst/>
            <a:cxnLst/>
            <a:rect l="l" t="t" r="r" b="b"/>
            <a:pathLst>
              <a:path w="3291863" h="1875844">
                <a:moveTo>
                  <a:pt x="0" y="0"/>
                </a:moveTo>
                <a:lnTo>
                  <a:pt x="3291863" y="0"/>
                </a:lnTo>
                <a:lnTo>
                  <a:pt x="3291863" y="1875844"/>
                </a:lnTo>
                <a:lnTo>
                  <a:pt x="0" y="18758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3906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2303398" y="3520493"/>
            <a:ext cx="9432457" cy="5856474"/>
          </a:xfrm>
          <a:custGeom>
            <a:avLst/>
            <a:gdLst/>
            <a:ahLst/>
            <a:cxnLst/>
            <a:rect l="l" t="t" r="r" b="b"/>
            <a:pathLst>
              <a:path w="9432457" h="5856474">
                <a:moveTo>
                  <a:pt x="0" y="0"/>
                </a:moveTo>
                <a:lnTo>
                  <a:pt x="9432457" y="0"/>
                </a:lnTo>
                <a:lnTo>
                  <a:pt x="9432457" y="5856474"/>
                </a:lnTo>
                <a:lnTo>
                  <a:pt x="0" y="58564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303398" y="704399"/>
            <a:ext cx="5368056" cy="179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795"/>
              </a:lnSpc>
            </a:pPr>
            <a:r>
              <a:rPr lang="en-US" sz="10568">
                <a:solidFill>
                  <a:srgbClr val="000000"/>
                </a:solidFill>
                <a:ea typeface="Assistant"/>
              </a:rPr>
              <a:t>聲音檢測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37160" y="5181600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80"/>
                </a:lnTo>
                <a:lnTo>
                  <a:pt x="0" y="272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2543849" y="3006143"/>
            <a:ext cx="9389416" cy="9525"/>
          </a:xfrm>
          <a:prstGeom prst="line">
            <a:avLst/>
          </a:prstGeom>
          <a:ln w="38100" cap="flat">
            <a:solidFill>
              <a:srgbClr val="243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5209614" y="0"/>
            <a:ext cx="4099371" cy="1808847"/>
          </a:xfrm>
          <a:custGeom>
            <a:avLst/>
            <a:gdLst/>
            <a:ahLst/>
            <a:cxnLst/>
            <a:rect l="l" t="t" r="r" b="b"/>
            <a:pathLst>
              <a:path w="4099371" h="1808847">
                <a:moveTo>
                  <a:pt x="0" y="0"/>
                </a:moveTo>
                <a:lnTo>
                  <a:pt x="4099372" y="0"/>
                </a:lnTo>
                <a:lnTo>
                  <a:pt x="4099372" y="1808847"/>
                </a:lnTo>
                <a:lnTo>
                  <a:pt x="0" y="1808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rot="-6252187">
            <a:off x="-912440" y="-965306"/>
            <a:ext cx="3663253" cy="3469173"/>
          </a:xfrm>
          <a:custGeom>
            <a:avLst/>
            <a:gdLst/>
            <a:ahLst/>
            <a:cxnLst/>
            <a:rect l="l" t="t" r="r" b="b"/>
            <a:pathLst>
              <a:path w="3663253" h="3469173">
                <a:moveTo>
                  <a:pt x="0" y="0"/>
                </a:moveTo>
                <a:lnTo>
                  <a:pt x="3663252" y="0"/>
                </a:lnTo>
                <a:lnTo>
                  <a:pt x="3663252" y="3469173"/>
                </a:lnTo>
                <a:lnTo>
                  <a:pt x="0" y="34691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028700" y="4385659"/>
            <a:ext cx="7484660" cy="5263047"/>
          </a:xfrm>
          <a:custGeom>
            <a:avLst/>
            <a:gdLst/>
            <a:ahLst/>
            <a:cxnLst/>
            <a:rect l="l" t="t" r="r" b="b"/>
            <a:pathLst>
              <a:path w="7484660" h="5263047">
                <a:moveTo>
                  <a:pt x="0" y="0"/>
                </a:moveTo>
                <a:lnTo>
                  <a:pt x="7484660" y="0"/>
                </a:lnTo>
                <a:lnTo>
                  <a:pt x="7484660" y="5263047"/>
                </a:lnTo>
                <a:lnTo>
                  <a:pt x="0" y="52630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2359370" y="1028700"/>
            <a:ext cx="2081392" cy="1436282"/>
          </a:xfrm>
          <a:custGeom>
            <a:avLst/>
            <a:gdLst/>
            <a:ahLst/>
            <a:cxnLst/>
            <a:rect l="l" t="t" r="r" b="b"/>
            <a:pathLst>
              <a:path w="2081392" h="1436282">
                <a:moveTo>
                  <a:pt x="0" y="0"/>
                </a:moveTo>
                <a:lnTo>
                  <a:pt x="2081392" y="0"/>
                </a:lnTo>
                <a:lnTo>
                  <a:pt x="2081392" y="1436282"/>
                </a:lnTo>
                <a:lnTo>
                  <a:pt x="0" y="14362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0170582" y="4385659"/>
            <a:ext cx="7018978" cy="5263047"/>
          </a:xfrm>
          <a:custGeom>
            <a:avLst/>
            <a:gdLst/>
            <a:ahLst/>
            <a:cxnLst/>
            <a:rect l="l" t="t" r="r" b="b"/>
            <a:pathLst>
              <a:path w="7018978" h="5263047">
                <a:moveTo>
                  <a:pt x="0" y="0"/>
                </a:moveTo>
                <a:lnTo>
                  <a:pt x="7018978" y="0"/>
                </a:lnTo>
                <a:lnTo>
                  <a:pt x="7018978" y="5263047"/>
                </a:lnTo>
                <a:lnTo>
                  <a:pt x="0" y="52630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2303398" y="704399"/>
            <a:ext cx="9820573" cy="180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795"/>
              </a:lnSpc>
            </a:pPr>
            <a:r>
              <a:rPr lang="en-US" sz="10568">
                <a:solidFill>
                  <a:srgbClr val="000000"/>
                </a:solidFill>
                <a:latin typeface="Assistant Semi-Bold"/>
                <a:ea typeface="Assistant Semi-Bold"/>
              </a:rPr>
              <a:t>影像辨識-</a:t>
            </a:r>
            <a:r>
              <a:rPr lang="en-US" sz="10568">
                <a:solidFill>
                  <a:srgbClr val="13538A"/>
                </a:solidFill>
                <a:ea typeface="Assistant Semi-Bold"/>
              </a:rPr>
              <a:t>不擁擠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96764" y="3371439"/>
            <a:ext cx="3348531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dirty="0" err="1">
                <a:solidFill>
                  <a:srgbClr val="000000"/>
                </a:solidFill>
                <a:ea typeface="Noto Sans T Chinese Bold"/>
              </a:rPr>
              <a:t>物件辨識</a:t>
            </a:r>
            <a:endParaRPr lang="en-US" sz="5199" dirty="0">
              <a:solidFill>
                <a:srgbClr val="000000"/>
              </a:solidFill>
              <a:ea typeface="Noto Sans T Chinese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123971" y="3285976"/>
            <a:ext cx="3348531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dirty="0" err="1">
                <a:solidFill>
                  <a:srgbClr val="000000"/>
                </a:solidFill>
                <a:ea typeface="Noto Sans T Chinese"/>
              </a:rPr>
              <a:t>姿態辨析</a:t>
            </a:r>
            <a:endParaRPr lang="en-US" sz="5199" dirty="0">
              <a:solidFill>
                <a:srgbClr val="000000"/>
              </a:solidFill>
              <a:ea typeface="Noto Sans T Chinese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-5400000">
            <a:off x="5077341" y="6393320"/>
            <a:ext cx="3570068" cy="215989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37160" y="5181600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80"/>
                </a:lnTo>
                <a:lnTo>
                  <a:pt x="0" y="272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2543849" y="3006143"/>
            <a:ext cx="9389416" cy="9525"/>
          </a:xfrm>
          <a:prstGeom prst="line">
            <a:avLst/>
          </a:prstGeom>
          <a:ln w="38100" cap="flat">
            <a:solidFill>
              <a:srgbClr val="243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5209614" y="0"/>
            <a:ext cx="4099371" cy="1808847"/>
          </a:xfrm>
          <a:custGeom>
            <a:avLst/>
            <a:gdLst/>
            <a:ahLst/>
            <a:cxnLst/>
            <a:rect l="l" t="t" r="r" b="b"/>
            <a:pathLst>
              <a:path w="4099371" h="1808847">
                <a:moveTo>
                  <a:pt x="0" y="0"/>
                </a:moveTo>
                <a:lnTo>
                  <a:pt x="4099372" y="0"/>
                </a:lnTo>
                <a:lnTo>
                  <a:pt x="4099372" y="1808847"/>
                </a:lnTo>
                <a:lnTo>
                  <a:pt x="0" y="1808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rot="-6252187">
            <a:off x="-912440" y="-965306"/>
            <a:ext cx="3663253" cy="3469173"/>
          </a:xfrm>
          <a:custGeom>
            <a:avLst/>
            <a:gdLst/>
            <a:ahLst/>
            <a:cxnLst/>
            <a:rect l="l" t="t" r="r" b="b"/>
            <a:pathLst>
              <a:path w="3663253" h="3469173">
                <a:moveTo>
                  <a:pt x="0" y="0"/>
                </a:moveTo>
                <a:lnTo>
                  <a:pt x="3663252" y="0"/>
                </a:lnTo>
                <a:lnTo>
                  <a:pt x="3663252" y="3469173"/>
                </a:lnTo>
                <a:lnTo>
                  <a:pt x="0" y="34691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2359370" y="1028700"/>
            <a:ext cx="2081392" cy="1436282"/>
          </a:xfrm>
          <a:custGeom>
            <a:avLst/>
            <a:gdLst/>
            <a:ahLst/>
            <a:cxnLst/>
            <a:rect l="l" t="t" r="r" b="b"/>
            <a:pathLst>
              <a:path w="2081392" h="1436282">
                <a:moveTo>
                  <a:pt x="0" y="0"/>
                </a:moveTo>
                <a:lnTo>
                  <a:pt x="2081392" y="0"/>
                </a:lnTo>
                <a:lnTo>
                  <a:pt x="2081392" y="1436282"/>
                </a:lnTo>
                <a:lnTo>
                  <a:pt x="0" y="14362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204740" y="4382336"/>
            <a:ext cx="7021827" cy="5266370"/>
          </a:xfrm>
          <a:custGeom>
            <a:avLst/>
            <a:gdLst/>
            <a:ahLst/>
            <a:cxnLst/>
            <a:rect l="l" t="t" r="r" b="b"/>
            <a:pathLst>
              <a:path w="7021827" h="5266370">
                <a:moveTo>
                  <a:pt x="0" y="0"/>
                </a:moveTo>
                <a:lnTo>
                  <a:pt x="7021827" y="0"/>
                </a:lnTo>
                <a:lnTo>
                  <a:pt x="7021827" y="5266370"/>
                </a:lnTo>
                <a:lnTo>
                  <a:pt x="0" y="5266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0169158" y="4382336"/>
            <a:ext cx="7021827" cy="5266370"/>
          </a:xfrm>
          <a:custGeom>
            <a:avLst/>
            <a:gdLst/>
            <a:ahLst/>
            <a:cxnLst/>
            <a:rect l="l" t="t" r="r" b="b"/>
            <a:pathLst>
              <a:path w="7021827" h="5266370">
                <a:moveTo>
                  <a:pt x="0" y="0"/>
                </a:moveTo>
                <a:lnTo>
                  <a:pt x="7021827" y="0"/>
                </a:lnTo>
                <a:lnTo>
                  <a:pt x="7021827" y="5266370"/>
                </a:lnTo>
                <a:lnTo>
                  <a:pt x="0" y="5266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2303398" y="704399"/>
            <a:ext cx="8478441" cy="180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795"/>
              </a:lnSpc>
            </a:pPr>
            <a:r>
              <a:rPr lang="en-US" sz="10568">
                <a:solidFill>
                  <a:srgbClr val="000000"/>
                </a:solidFill>
                <a:latin typeface="Assistant Semi-Bold"/>
                <a:ea typeface="Assistant Semi-Bold"/>
              </a:rPr>
              <a:t>影像辨識-</a:t>
            </a:r>
            <a:r>
              <a:rPr lang="en-US" sz="10568">
                <a:solidFill>
                  <a:srgbClr val="13538A"/>
                </a:solidFill>
                <a:ea typeface="Assistant Semi-Bold"/>
              </a:rPr>
              <a:t>尚可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50158" y="3257741"/>
            <a:ext cx="3196131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dirty="0" err="1">
                <a:solidFill>
                  <a:srgbClr val="000000"/>
                </a:solidFill>
                <a:ea typeface="Noto Sans T Chinese Bold"/>
              </a:rPr>
              <a:t>物件辨識</a:t>
            </a:r>
            <a:endParaRPr lang="en-US" sz="5199" dirty="0">
              <a:solidFill>
                <a:srgbClr val="000000"/>
              </a:solidFill>
              <a:ea typeface="Noto Sans T Chinese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082005" y="3255455"/>
            <a:ext cx="3196131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dirty="0" err="1">
                <a:solidFill>
                  <a:srgbClr val="000000"/>
                </a:solidFill>
                <a:ea typeface="Noto Sans T Chinese"/>
              </a:rPr>
              <a:t>姿態辨析</a:t>
            </a:r>
            <a:endParaRPr lang="en-US" sz="5199" dirty="0">
              <a:solidFill>
                <a:srgbClr val="000000"/>
              </a:solidFill>
              <a:ea typeface="Noto Sans T Chinese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-5400000">
            <a:off x="2505831" y="7046539"/>
            <a:ext cx="2756088" cy="166743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-5400000">
            <a:off x="4348344" y="6996024"/>
            <a:ext cx="1869605" cy="113111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-5400000">
            <a:off x="4715654" y="8030242"/>
            <a:ext cx="2372976" cy="14356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37160" y="5181600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80"/>
                </a:lnTo>
                <a:lnTo>
                  <a:pt x="0" y="272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2543849" y="3006143"/>
            <a:ext cx="9389416" cy="9525"/>
          </a:xfrm>
          <a:prstGeom prst="line">
            <a:avLst/>
          </a:prstGeom>
          <a:ln w="38100" cap="flat">
            <a:solidFill>
              <a:srgbClr val="243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5209614" y="0"/>
            <a:ext cx="4099371" cy="1808847"/>
          </a:xfrm>
          <a:custGeom>
            <a:avLst/>
            <a:gdLst/>
            <a:ahLst/>
            <a:cxnLst/>
            <a:rect l="l" t="t" r="r" b="b"/>
            <a:pathLst>
              <a:path w="4099371" h="1808847">
                <a:moveTo>
                  <a:pt x="0" y="0"/>
                </a:moveTo>
                <a:lnTo>
                  <a:pt x="4099372" y="0"/>
                </a:lnTo>
                <a:lnTo>
                  <a:pt x="4099372" y="1808847"/>
                </a:lnTo>
                <a:lnTo>
                  <a:pt x="0" y="1808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rot="-6252187">
            <a:off x="-912440" y="-965306"/>
            <a:ext cx="3663253" cy="3469173"/>
          </a:xfrm>
          <a:custGeom>
            <a:avLst/>
            <a:gdLst/>
            <a:ahLst/>
            <a:cxnLst/>
            <a:rect l="l" t="t" r="r" b="b"/>
            <a:pathLst>
              <a:path w="3663253" h="3469173">
                <a:moveTo>
                  <a:pt x="0" y="0"/>
                </a:moveTo>
                <a:lnTo>
                  <a:pt x="3663252" y="0"/>
                </a:lnTo>
                <a:lnTo>
                  <a:pt x="3663252" y="3469173"/>
                </a:lnTo>
                <a:lnTo>
                  <a:pt x="0" y="34691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2359370" y="1028700"/>
            <a:ext cx="2081392" cy="1436282"/>
          </a:xfrm>
          <a:custGeom>
            <a:avLst/>
            <a:gdLst/>
            <a:ahLst/>
            <a:cxnLst/>
            <a:rect l="l" t="t" r="r" b="b"/>
            <a:pathLst>
              <a:path w="2081392" h="1436282">
                <a:moveTo>
                  <a:pt x="0" y="0"/>
                </a:moveTo>
                <a:lnTo>
                  <a:pt x="2081392" y="0"/>
                </a:lnTo>
                <a:lnTo>
                  <a:pt x="2081392" y="1436282"/>
                </a:lnTo>
                <a:lnTo>
                  <a:pt x="0" y="14362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259325" y="4382336"/>
            <a:ext cx="7023410" cy="5266370"/>
          </a:xfrm>
          <a:custGeom>
            <a:avLst/>
            <a:gdLst/>
            <a:ahLst/>
            <a:cxnLst/>
            <a:rect l="l" t="t" r="r" b="b"/>
            <a:pathLst>
              <a:path w="7023410" h="5266370">
                <a:moveTo>
                  <a:pt x="0" y="0"/>
                </a:moveTo>
                <a:lnTo>
                  <a:pt x="7023410" y="0"/>
                </a:lnTo>
                <a:lnTo>
                  <a:pt x="7023410" y="5266370"/>
                </a:lnTo>
                <a:lnTo>
                  <a:pt x="0" y="5266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0344119" y="4382336"/>
            <a:ext cx="7023410" cy="5266370"/>
          </a:xfrm>
          <a:custGeom>
            <a:avLst/>
            <a:gdLst/>
            <a:ahLst/>
            <a:cxnLst/>
            <a:rect l="l" t="t" r="r" b="b"/>
            <a:pathLst>
              <a:path w="7023410" h="5266370">
                <a:moveTo>
                  <a:pt x="0" y="0"/>
                </a:moveTo>
                <a:lnTo>
                  <a:pt x="7023410" y="0"/>
                </a:lnTo>
                <a:lnTo>
                  <a:pt x="7023410" y="5266370"/>
                </a:lnTo>
                <a:lnTo>
                  <a:pt x="0" y="5266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2303398" y="704399"/>
            <a:ext cx="8478441" cy="180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795"/>
              </a:lnSpc>
            </a:pPr>
            <a:r>
              <a:rPr lang="en-US" sz="10568">
                <a:solidFill>
                  <a:srgbClr val="000000"/>
                </a:solidFill>
                <a:latin typeface="Assistant Semi-Bold"/>
                <a:ea typeface="Assistant Semi-Bold"/>
              </a:rPr>
              <a:t>影像辨識-</a:t>
            </a:r>
            <a:r>
              <a:rPr lang="en-US" sz="10568">
                <a:solidFill>
                  <a:srgbClr val="13538A"/>
                </a:solidFill>
                <a:ea typeface="Assistant Semi-Bold"/>
              </a:rPr>
              <a:t>擁擠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72964" y="3435535"/>
            <a:ext cx="3196131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dirty="0" err="1">
                <a:solidFill>
                  <a:srgbClr val="000000"/>
                </a:solidFill>
                <a:ea typeface="Noto Sans T Chinese Bold"/>
              </a:rPr>
              <a:t>物件辨識</a:t>
            </a:r>
            <a:endParaRPr lang="en-US" sz="5199" dirty="0">
              <a:solidFill>
                <a:srgbClr val="000000"/>
              </a:solidFill>
              <a:ea typeface="Noto Sans T Chinese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322070" y="3388102"/>
            <a:ext cx="3067507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dirty="0" err="1">
                <a:solidFill>
                  <a:srgbClr val="000000"/>
                </a:solidFill>
                <a:ea typeface="Noto Sans T Chinese"/>
              </a:rPr>
              <a:t>姿態辨析</a:t>
            </a:r>
            <a:endParaRPr lang="en-US" sz="5199" dirty="0">
              <a:solidFill>
                <a:srgbClr val="000000"/>
              </a:solidFill>
              <a:ea typeface="Noto Sans T Chinese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37160" y="5181600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80"/>
                </a:lnTo>
                <a:lnTo>
                  <a:pt x="0" y="272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6547846">
            <a:off x="689310" y="2296051"/>
            <a:ext cx="4873445" cy="6664059"/>
          </a:xfrm>
          <a:custGeom>
            <a:avLst/>
            <a:gdLst/>
            <a:ahLst/>
            <a:cxnLst/>
            <a:rect l="l" t="t" r="r" b="b"/>
            <a:pathLst>
              <a:path w="4873445" h="6664059">
                <a:moveTo>
                  <a:pt x="0" y="0"/>
                </a:moveTo>
                <a:lnTo>
                  <a:pt x="4873445" y="0"/>
                </a:lnTo>
                <a:lnTo>
                  <a:pt x="4873445" y="6664059"/>
                </a:lnTo>
                <a:lnTo>
                  <a:pt x="0" y="66640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16" r="-2753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2543849" y="3006143"/>
            <a:ext cx="9389416" cy="9525"/>
          </a:xfrm>
          <a:prstGeom prst="line">
            <a:avLst/>
          </a:prstGeom>
          <a:ln w="38100" cap="flat">
            <a:solidFill>
              <a:srgbClr val="243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5209614" y="0"/>
            <a:ext cx="4099371" cy="1808847"/>
          </a:xfrm>
          <a:custGeom>
            <a:avLst/>
            <a:gdLst/>
            <a:ahLst/>
            <a:cxnLst/>
            <a:rect l="l" t="t" r="r" b="b"/>
            <a:pathLst>
              <a:path w="4099371" h="1808847">
                <a:moveTo>
                  <a:pt x="0" y="0"/>
                </a:moveTo>
                <a:lnTo>
                  <a:pt x="4099372" y="0"/>
                </a:lnTo>
                <a:lnTo>
                  <a:pt x="4099372" y="1808847"/>
                </a:lnTo>
                <a:lnTo>
                  <a:pt x="0" y="1808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 rot="-6252187">
            <a:off x="-912440" y="-965306"/>
            <a:ext cx="3663253" cy="3469173"/>
          </a:xfrm>
          <a:custGeom>
            <a:avLst/>
            <a:gdLst/>
            <a:ahLst/>
            <a:cxnLst/>
            <a:rect l="l" t="t" r="r" b="b"/>
            <a:pathLst>
              <a:path w="3663253" h="3469173">
                <a:moveTo>
                  <a:pt x="0" y="0"/>
                </a:moveTo>
                <a:lnTo>
                  <a:pt x="3663252" y="0"/>
                </a:lnTo>
                <a:lnTo>
                  <a:pt x="3663252" y="3469173"/>
                </a:lnTo>
                <a:lnTo>
                  <a:pt x="0" y="34691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303398" y="704399"/>
            <a:ext cx="4026197" cy="179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795"/>
              </a:lnSpc>
            </a:pPr>
            <a:r>
              <a:rPr lang="en-US" sz="10568">
                <a:solidFill>
                  <a:srgbClr val="000000"/>
                </a:solidFill>
                <a:ea typeface="Assistant Semi-Bold"/>
              </a:rPr>
              <a:t>感測器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7138" y="5649023"/>
            <a:ext cx="4488940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u="none" strike="noStrike">
                <a:solidFill>
                  <a:srgbClr val="000000"/>
                </a:solidFill>
                <a:ea typeface="Assistant Semi-Bold"/>
              </a:rPr>
              <a:t>毒氣感測</a:t>
            </a:r>
          </a:p>
        </p:txBody>
      </p:sp>
      <p:sp>
        <p:nvSpPr>
          <p:cNvPr id="9" name="Freeform 9"/>
          <p:cNvSpPr/>
          <p:nvPr/>
        </p:nvSpPr>
        <p:spPr>
          <a:xfrm rot="6482930">
            <a:off x="11409706" y="4463216"/>
            <a:ext cx="5515478" cy="7900455"/>
          </a:xfrm>
          <a:custGeom>
            <a:avLst/>
            <a:gdLst/>
            <a:ahLst/>
            <a:cxnLst/>
            <a:rect l="l" t="t" r="r" b="b"/>
            <a:pathLst>
              <a:path w="5515478" h="7900455">
                <a:moveTo>
                  <a:pt x="0" y="0"/>
                </a:moveTo>
                <a:lnTo>
                  <a:pt x="5515479" y="0"/>
                </a:lnTo>
                <a:lnTo>
                  <a:pt x="5515479" y="7900455"/>
                </a:lnTo>
                <a:lnTo>
                  <a:pt x="0" y="79004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459" r="-3121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7322203">
            <a:off x="7295451" y="1357106"/>
            <a:ext cx="5169500" cy="7404870"/>
          </a:xfrm>
          <a:custGeom>
            <a:avLst/>
            <a:gdLst/>
            <a:ahLst/>
            <a:cxnLst/>
            <a:rect l="l" t="t" r="r" b="b"/>
            <a:pathLst>
              <a:path w="5169500" h="7404870">
                <a:moveTo>
                  <a:pt x="0" y="0"/>
                </a:moveTo>
                <a:lnTo>
                  <a:pt x="5169499" y="0"/>
                </a:lnTo>
                <a:lnTo>
                  <a:pt x="5169499" y="7404870"/>
                </a:lnTo>
                <a:lnTo>
                  <a:pt x="0" y="7404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459" r="-3121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 rot="6390448">
            <a:off x="3633059" y="5007433"/>
            <a:ext cx="5184982" cy="7090062"/>
          </a:xfrm>
          <a:custGeom>
            <a:avLst/>
            <a:gdLst/>
            <a:ahLst/>
            <a:cxnLst/>
            <a:rect l="l" t="t" r="r" b="b"/>
            <a:pathLst>
              <a:path w="5184982" h="7090062">
                <a:moveTo>
                  <a:pt x="0" y="0"/>
                </a:moveTo>
                <a:lnTo>
                  <a:pt x="5184982" y="0"/>
                </a:lnTo>
                <a:lnTo>
                  <a:pt x="5184982" y="7090061"/>
                </a:lnTo>
                <a:lnTo>
                  <a:pt x="0" y="7090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16" r="-2753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 rot="6558132">
            <a:off x="13708286" y="972915"/>
            <a:ext cx="4828751" cy="6602944"/>
          </a:xfrm>
          <a:custGeom>
            <a:avLst/>
            <a:gdLst/>
            <a:ahLst/>
            <a:cxnLst/>
            <a:rect l="l" t="t" r="r" b="b"/>
            <a:pathLst>
              <a:path w="4828751" h="6602944">
                <a:moveTo>
                  <a:pt x="0" y="0"/>
                </a:moveTo>
                <a:lnTo>
                  <a:pt x="4828751" y="0"/>
                </a:lnTo>
                <a:lnTo>
                  <a:pt x="4828751" y="6602944"/>
                </a:lnTo>
                <a:lnTo>
                  <a:pt x="0" y="6602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16" r="-2753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3413088" y="8739997"/>
            <a:ext cx="4488940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ea typeface="Assistant Semi-Bold"/>
              </a:rPr>
              <a:t>聲音</a:t>
            </a:r>
            <a:r>
              <a:rPr lang="en-US" sz="5000" u="none" strike="noStrike">
                <a:solidFill>
                  <a:srgbClr val="000000"/>
                </a:solidFill>
                <a:ea typeface="Assistant Semi-Bold"/>
              </a:rPr>
              <a:t>感測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38557" y="4774006"/>
            <a:ext cx="4488940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ea typeface="Assistant"/>
              </a:rPr>
              <a:t>攝相儀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60359" y="8457213"/>
            <a:ext cx="4488940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ea typeface="Assistant Semi-Bold"/>
              </a:rPr>
              <a:t>加速度感測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799060" y="4205466"/>
            <a:ext cx="4488940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Assistant Semi-Bold"/>
                <a:ea typeface="Assistant Semi-Bold"/>
              </a:rPr>
              <a:t>wifi通訊</a:t>
            </a:r>
          </a:p>
        </p:txBody>
      </p:sp>
      <p:sp>
        <p:nvSpPr>
          <p:cNvPr id="17" name="Freeform 17"/>
          <p:cNvSpPr/>
          <p:nvPr/>
        </p:nvSpPr>
        <p:spPr>
          <a:xfrm>
            <a:off x="9317767" y="3948268"/>
            <a:ext cx="2661189" cy="2739643"/>
          </a:xfrm>
          <a:custGeom>
            <a:avLst/>
            <a:gdLst/>
            <a:ahLst/>
            <a:cxnLst/>
            <a:rect l="l" t="t" r="r" b="b"/>
            <a:pathLst>
              <a:path w="2661189" h="2739643">
                <a:moveTo>
                  <a:pt x="0" y="0"/>
                </a:moveTo>
                <a:lnTo>
                  <a:pt x="2661189" y="0"/>
                </a:lnTo>
                <a:lnTo>
                  <a:pt x="2661189" y="2739643"/>
                </a:lnTo>
                <a:lnTo>
                  <a:pt x="0" y="27396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3532" t="-98383" r="-74581" b="-110010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/>
          <p:cNvSpPr/>
          <p:nvPr/>
        </p:nvSpPr>
        <p:spPr>
          <a:xfrm rot="810939">
            <a:off x="16223060" y="2924099"/>
            <a:ext cx="2072479" cy="2700577"/>
          </a:xfrm>
          <a:custGeom>
            <a:avLst/>
            <a:gdLst/>
            <a:ahLst/>
            <a:cxnLst/>
            <a:rect l="l" t="t" r="r" b="b"/>
            <a:pathLst>
              <a:path w="2072479" h="2700577">
                <a:moveTo>
                  <a:pt x="0" y="0"/>
                </a:moveTo>
                <a:lnTo>
                  <a:pt x="2072480" y="0"/>
                </a:lnTo>
                <a:lnTo>
                  <a:pt x="2072480" y="2700576"/>
                </a:lnTo>
                <a:lnTo>
                  <a:pt x="0" y="27005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4381" t="-170524" r="-333575" b="-20830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Freeform 19"/>
          <p:cNvSpPr/>
          <p:nvPr/>
        </p:nvSpPr>
        <p:spPr>
          <a:xfrm>
            <a:off x="4648645" y="6687911"/>
            <a:ext cx="4669122" cy="3265763"/>
          </a:xfrm>
          <a:custGeom>
            <a:avLst/>
            <a:gdLst/>
            <a:ahLst/>
            <a:cxnLst/>
            <a:rect l="l" t="t" r="r" b="b"/>
            <a:pathLst>
              <a:path w="4669122" h="3265763">
                <a:moveTo>
                  <a:pt x="0" y="0"/>
                </a:moveTo>
                <a:lnTo>
                  <a:pt x="4669122" y="0"/>
                </a:lnTo>
                <a:lnTo>
                  <a:pt x="4669122" y="3265763"/>
                </a:lnTo>
                <a:lnTo>
                  <a:pt x="0" y="32657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Freeform 20"/>
          <p:cNvSpPr/>
          <p:nvPr/>
        </p:nvSpPr>
        <p:spPr>
          <a:xfrm>
            <a:off x="14389899" y="6361543"/>
            <a:ext cx="2552691" cy="3592131"/>
          </a:xfrm>
          <a:custGeom>
            <a:avLst/>
            <a:gdLst/>
            <a:ahLst/>
            <a:cxnLst/>
            <a:rect l="l" t="t" r="r" b="b"/>
            <a:pathLst>
              <a:path w="2552691" h="3592131">
                <a:moveTo>
                  <a:pt x="0" y="0"/>
                </a:moveTo>
                <a:lnTo>
                  <a:pt x="2552691" y="0"/>
                </a:lnTo>
                <a:lnTo>
                  <a:pt x="2552691" y="3592131"/>
                </a:lnTo>
                <a:lnTo>
                  <a:pt x="0" y="35921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2544" t="-185272" r="-327585" b="-179131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1" name="Freeform 21"/>
          <p:cNvSpPr/>
          <p:nvPr/>
        </p:nvSpPr>
        <p:spPr>
          <a:xfrm>
            <a:off x="3050158" y="4025696"/>
            <a:ext cx="2320345" cy="3067526"/>
          </a:xfrm>
          <a:custGeom>
            <a:avLst/>
            <a:gdLst/>
            <a:ahLst/>
            <a:cxnLst/>
            <a:rect l="l" t="t" r="r" b="b"/>
            <a:pathLst>
              <a:path w="2320345" h="3067526">
                <a:moveTo>
                  <a:pt x="0" y="0"/>
                </a:moveTo>
                <a:lnTo>
                  <a:pt x="2320345" y="0"/>
                </a:lnTo>
                <a:lnTo>
                  <a:pt x="2320345" y="3067526"/>
                </a:lnTo>
                <a:lnTo>
                  <a:pt x="0" y="30675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18846" t="-21182" r="-199842" b="-56832"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601533">
            <a:off x="-5045229" y="-4696148"/>
            <a:ext cx="29497847" cy="19050581"/>
            <a:chOff x="0" y="0"/>
            <a:chExt cx="8801138" cy="56840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01138" cy="5684035"/>
            </a:xfrm>
            <a:custGeom>
              <a:avLst/>
              <a:gdLst/>
              <a:ahLst/>
              <a:cxnLst/>
              <a:rect l="l" t="t" r="r" b="b"/>
              <a:pathLst>
                <a:path w="8801138" h="5684035">
                  <a:moveTo>
                    <a:pt x="0" y="0"/>
                  </a:moveTo>
                  <a:lnTo>
                    <a:pt x="8801138" y="0"/>
                  </a:lnTo>
                  <a:lnTo>
                    <a:pt x="8801138" y="5684035"/>
                  </a:lnTo>
                  <a:lnTo>
                    <a:pt x="0" y="5684035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801138" cy="57221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98442" y="2928838"/>
            <a:ext cx="4491045" cy="4180755"/>
          </a:xfrm>
          <a:custGeom>
            <a:avLst/>
            <a:gdLst/>
            <a:ahLst/>
            <a:cxnLst/>
            <a:rect l="l" t="t" r="r" b="b"/>
            <a:pathLst>
              <a:path w="4491045" h="4180755">
                <a:moveTo>
                  <a:pt x="0" y="0"/>
                </a:moveTo>
                <a:lnTo>
                  <a:pt x="4491045" y="0"/>
                </a:lnTo>
                <a:lnTo>
                  <a:pt x="4491045" y="4180755"/>
                </a:lnTo>
                <a:lnTo>
                  <a:pt x="0" y="4180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447800" y="7120027"/>
            <a:ext cx="3312679" cy="1373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04"/>
              </a:lnSpc>
            </a:pPr>
            <a:r>
              <a:rPr lang="en-US" sz="3932" dirty="0" err="1">
                <a:solidFill>
                  <a:srgbClr val="000000"/>
                </a:solidFill>
                <a:ea typeface="Noto Sans T Chinese Bold"/>
              </a:rPr>
              <a:t>影像</a:t>
            </a:r>
            <a:r>
              <a:rPr lang="en-US" sz="3932" dirty="0">
                <a:solidFill>
                  <a:srgbClr val="000000"/>
                </a:solidFill>
                <a:ea typeface="Noto Sans T Chinese Bold"/>
              </a:rPr>
              <a:t> </a:t>
            </a:r>
            <a:r>
              <a:rPr lang="en-US" sz="3932" dirty="0" err="1">
                <a:solidFill>
                  <a:srgbClr val="000000"/>
                </a:solidFill>
                <a:ea typeface="Noto Sans T Chinese Bold"/>
              </a:rPr>
              <a:t>聲音</a:t>
            </a:r>
            <a:r>
              <a:rPr lang="en-US" sz="3932" dirty="0">
                <a:solidFill>
                  <a:srgbClr val="000000"/>
                </a:solidFill>
                <a:ea typeface="Noto Sans T Chinese Bold"/>
              </a:rPr>
              <a:t> </a:t>
            </a:r>
            <a:r>
              <a:rPr lang="en-US" sz="3932" dirty="0" err="1">
                <a:solidFill>
                  <a:srgbClr val="000000"/>
                </a:solidFill>
                <a:ea typeface="Noto Sans T Chinese Bold"/>
              </a:rPr>
              <a:t>毒氣</a:t>
            </a:r>
            <a:endParaRPr lang="en-US" sz="3932" dirty="0">
              <a:solidFill>
                <a:srgbClr val="000000"/>
              </a:solidFill>
              <a:ea typeface="Noto Sans T Chinese Bold"/>
            </a:endParaRPr>
          </a:p>
          <a:p>
            <a:pPr algn="ctr">
              <a:lnSpc>
                <a:spcPts val="5504"/>
              </a:lnSpc>
            </a:pPr>
            <a:r>
              <a:rPr lang="en-US" sz="3932" dirty="0" err="1">
                <a:solidFill>
                  <a:srgbClr val="000000"/>
                </a:solidFill>
                <a:ea typeface="Noto Sans T Chinese Bold"/>
              </a:rPr>
              <a:t>識別</a:t>
            </a:r>
            <a:endParaRPr lang="en-US" sz="3932" dirty="0">
              <a:solidFill>
                <a:srgbClr val="000000"/>
              </a:solidFill>
              <a:ea typeface="Noto Sans T Chinese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4359537" y="3900479"/>
            <a:ext cx="4784463" cy="4453900"/>
          </a:xfrm>
          <a:custGeom>
            <a:avLst/>
            <a:gdLst/>
            <a:ahLst/>
            <a:cxnLst/>
            <a:rect l="l" t="t" r="r" b="b"/>
            <a:pathLst>
              <a:path w="4784463" h="4453900">
                <a:moveTo>
                  <a:pt x="0" y="0"/>
                </a:moveTo>
                <a:lnTo>
                  <a:pt x="4784463" y="0"/>
                </a:lnTo>
                <a:lnTo>
                  <a:pt x="4784463" y="4453900"/>
                </a:lnTo>
                <a:lnTo>
                  <a:pt x="0" y="4453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05031" y="4978759"/>
            <a:ext cx="5085300" cy="4733952"/>
          </a:xfrm>
          <a:custGeom>
            <a:avLst/>
            <a:gdLst/>
            <a:ahLst/>
            <a:cxnLst/>
            <a:rect l="l" t="t" r="r" b="b"/>
            <a:pathLst>
              <a:path w="5085300" h="4733952">
                <a:moveTo>
                  <a:pt x="0" y="0"/>
                </a:moveTo>
                <a:lnTo>
                  <a:pt x="5085300" y="0"/>
                </a:lnTo>
                <a:lnTo>
                  <a:pt x="5085300" y="4733952"/>
                </a:lnTo>
                <a:lnTo>
                  <a:pt x="0" y="47339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10010967" y="4559008"/>
            <a:ext cx="2844565" cy="2026753"/>
          </a:xfrm>
          <a:custGeom>
            <a:avLst/>
            <a:gdLst/>
            <a:ahLst/>
            <a:cxnLst/>
            <a:rect l="l" t="t" r="r" b="b"/>
            <a:pathLst>
              <a:path w="2844565" h="2026753">
                <a:moveTo>
                  <a:pt x="0" y="0"/>
                </a:moveTo>
                <a:lnTo>
                  <a:pt x="2844565" y="0"/>
                </a:lnTo>
                <a:lnTo>
                  <a:pt x="2844565" y="2026752"/>
                </a:lnTo>
                <a:lnTo>
                  <a:pt x="0" y="20267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4144204" y="3287968"/>
            <a:ext cx="2836101" cy="3297792"/>
          </a:xfrm>
          <a:custGeom>
            <a:avLst/>
            <a:gdLst/>
            <a:ahLst/>
            <a:cxnLst/>
            <a:rect l="l" t="t" r="r" b="b"/>
            <a:pathLst>
              <a:path w="2836101" h="3297792">
                <a:moveTo>
                  <a:pt x="0" y="0"/>
                </a:moveTo>
                <a:lnTo>
                  <a:pt x="2836101" y="0"/>
                </a:lnTo>
                <a:lnTo>
                  <a:pt x="2836101" y="3297792"/>
                </a:lnTo>
                <a:lnTo>
                  <a:pt x="0" y="32977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3937831" y="-355475"/>
            <a:ext cx="9921618" cy="3689812"/>
          </a:xfrm>
          <a:custGeom>
            <a:avLst/>
            <a:gdLst/>
            <a:ahLst/>
            <a:cxnLst/>
            <a:rect l="l" t="t" r="r" b="b"/>
            <a:pathLst>
              <a:path w="9921618" h="3689812">
                <a:moveTo>
                  <a:pt x="0" y="0"/>
                </a:moveTo>
                <a:lnTo>
                  <a:pt x="9921618" y="0"/>
                </a:lnTo>
                <a:lnTo>
                  <a:pt x="9921618" y="3689812"/>
                </a:lnTo>
                <a:lnTo>
                  <a:pt x="0" y="36898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569" b="-456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-189157" y="-24099"/>
            <a:ext cx="2859339" cy="2483281"/>
          </a:xfrm>
          <a:custGeom>
            <a:avLst/>
            <a:gdLst/>
            <a:ahLst/>
            <a:cxnLst/>
            <a:rect l="l" t="t" r="r" b="b"/>
            <a:pathLst>
              <a:path w="2859339" h="2483281">
                <a:moveTo>
                  <a:pt x="0" y="0"/>
                </a:moveTo>
                <a:lnTo>
                  <a:pt x="2859340" y="0"/>
                </a:lnTo>
                <a:lnTo>
                  <a:pt x="2859340" y="2483281"/>
                </a:lnTo>
                <a:lnTo>
                  <a:pt x="0" y="24832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3599444" y="678348"/>
            <a:ext cx="1054476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Noto Sans T Chinese Bold"/>
                <a:ea typeface="Noto Sans T Chinese Bold"/>
              </a:rPr>
              <a:t>便"捷"e起來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42863" y="3824280"/>
            <a:ext cx="1715829" cy="659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04"/>
              </a:lnSpc>
            </a:pPr>
            <a:r>
              <a:rPr lang="en-US" sz="3932" dirty="0" err="1">
                <a:solidFill>
                  <a:srgbClr val="000000"/>
                </a:solidFill>
                <a:ea typeface="Noto Sans T Chinese Bold"/>
              </a:rPr>
              <a:t>物聯網</a:t>
            </a:r>
            <a:endParaRPr lang="en-US" sz="3932" dirty="0">
              <a:solidFill>
                <a:srgbClr val="000000"/>
              </a:solidFill>
              <a:ea typeface="Noto Sans T Chines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646848" y="5194293"/>
            <a:ext cx="2803290" cy="1811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ea typeface="Noto Sans T Chinese Bold"/>
              </a:rPr>
              <a:t>捷運面板</a:t>
            </a:r>
            <a:endParaRPr lang="en-US" sz="5199" dirty="0">
              <a:solidFill>
                <a:srgbClr val="000000"/>
              </a:solidFill>
              <a:ea typeface="Noto Sans T Chinese Bold"/>
            </a:endParaRPr>
          </a:p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ea typeface="Noto Sans T Chinese Bold"/>
              </a:rPr>
              <a:t>加值</a:t>
            </a:r>
            <a:endParaRPr lang="en-US" sz="5199" dirty="0">
              <a:solidFill>
                <a:srgbClr val="000000"/>
              </a:solidFill>
              <a:ea typeface="Noto Sans T Chinese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342864" y="5732596"/>
            <a:ext cx="1715828" cy="528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44"/>
              </a:lnSpc>
            </a:pPr>
            <a:r>
              <a:rPr lang="en-US" sz="3174" dirty="0" err="1">
                <a:solidFill>
                  <a:srgbClr val="000000"/>
                </a:solidFill>
                <a:ea typeface="Noto Sans T Chinese Bold"/>
              </a:rPr>
              <a:t>整合資訊</a:t>
            </a:r>
            <a:endParaRPr lang="en-US" sz="3174" dirty="0">
              <a:solidFill>
                <a:srgbClr val="000000"/>
              </a:solidFill>
              <a:ea typeface="Noto Sans T Chinese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38146" y="6963787"/>
            <a:ext cx="182880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ea typeface="Assistant"/>
              </a:rPr>
              <a:t>智慧偵測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99212" y="7794509"/>
            <a:ext cx="182880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ea typeface="Assistant"/>
              </a:rPr>
              <a:t>即時反應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625988" y="7831863"/>
            <a:ext cx="2641656" cy="876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5200" u="none" strike="noStrike">
                <a:solidFill>
                  <a:srgbClr val="000000"/>
                </a:solidFill>
                <a:ea typeface="Noto Sans T Chinese Bold"/>
              </a:rPr>
              <a:t>乘車體驗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432708" y="6935212"/>
            <a:ext cx="2836101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u="none" strike="noStrike" dirty="0" err="1">
                <a:solidFill>
                  <a:srgbClr val="000000"/>
                </a:solidFill>
                <a:ea typeface="Noto Sans T Chinese Bold"/>
              </a:rPr>
              <a:t>公眾安全</a:t>
            </a:r>
            <a:endParaRPr lang="en-US" sz="5199" u="none" strike="noStrike" dirty="0">
              <a:solidFill>
                <a:srgbClr val="000000"/>
              </a:solidFill>
              <a:ea typeface="Noto Sans T Chinese Bold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37160" y="5181600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80"/>
                </a:lnTo>
                <a:lnTo>
                  <a:pt x="0" y="272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028719" y="3032683"/>
            <a:ext cx="9389416" cy="9525"/>
          </a:xfrm>
          <a:prstGeom prst="line">
            <a:avLst/>
          </a:prstGeom>
          <a:ln w="38100" cap="flat">
            <a:solidFill>
              <a:srgbClr val="243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1168344">
            <a:off x="12926054" y="-2033026"/>
            <a:ext cx="8944776" cy="6123452"/>
          </a:xfrm>
          <a:custGeom>
            <a:avLst/>
            <a:gdLst/>
            <a:ahLst/>
            <a:cxnLst/>
            <a:rect l="l" t="t" r="r" b="b"/>
            <a:pathLst>
              <a:path w="8944776" h="6123452">
                <a:moveTo>
                  <a:pt x="0" y="0"/>
                </a:moveTo>
                <a:lnTo>
                  <a:pt x="8944776" y="0"/>
                </a:lnTo>
                <a:lnTo>
                  <a:pt x="8944776" y="6123452"/>
                </a:lnTo>
                <a:lnTo>
                  <a:pt x="0" y="6123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384140" y="7841779"/>
            <a:ext cx="17526000" cy="7518342"/>
          </a:xfrm>
          <a:custGeom>
            <a:avLst/>
            <a:gdLst/>
            <a:ahLst/>
            <a:cxnLst/>
            <a:rect l="l" t="t" r="r" b="b"/>
            <a:pathLst>
              <a:path w="20267690" h="9032671">
                <a:moveTo>
                  <a:pt x="0" y="0"/>
                </a:moveTo>
                <a:lnTo>
                  <a:pt x="20267690" y="0"/>
                </a:lnTo>
                <a:lnTo>
                  <a:pt x="20267690" y="9032671"/>
                </a:lnTo>
                <a:lnTo>
                  <a:pt x="0" y="90326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6007" b="-6837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7900383" y="4751737"/>
            <a:ext cx="2012322" cy="2012322"/>
          </a:xfrm>
          <a:custGeom>
            <a:avLst/>
            <a:gdLst/>
            <a:ahLst/>
            <a:cxnLst/>
            <a:rect l="l" t="t" r="r" b="b"/>
            <a:pathLst>
              <a:path w="2012322" h="2012322">
                <a:moveTo>
                  <a:pt x="0" y="0"/>
                </a:moveTo>
                <a:lnTo>
                  <a:pt x="2012321" y="0"/>
                </a:lnTo>
                <a:lnTo>
                  <a:pt x="2012321" y="2012322"/>
                </a:lnTo>
                <a:lnTo>
                  <a:pt x="0" y="20123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6376247" y="252652"/>
            <a:ext cx="1761593" cy="2446656"/>
          </a:xfrm>
          <a:custGeom>
            <a:avLst/>
            <a:gdLst/>
            <a:ahLst/>
            <a:cxnLst/>
            <a:rect l="l" t="t" r="r" b="b"/>
            <a:pathLst>
              <a:path w="1761593" h="2446656">
                <a:moveTo>
                  <a:pt x="0" y="0"/>
                </a:moveTo>
                <a:lnTo>
                  <a:pt x="1761592" y="0"/>
                </a:lnTo>
                <a:lnTo>
                  <a:pt x="1761592" y="2446656"/>
                </a:lnTo>
                <a:lnTo>
                  <a:pt x="0" y="24466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6351528" y="9081284"/>
            <a:ext cx="2776609" cy="2411431"/>
          </a:xfrm>
          <a:custGeom>
            <a:avLst/>
            <a:gdLst/>
            <a:ahLst/>
            <a:cxnLst/>
            <a:rect l="l" t="t" r="r" b="b"/>
            <a:pathLst>
              <a:path w="2776609" h="2411431">
                <a:moveTo>
                  <a:pt x="0" y="0"/>
                </a:moveTo>
                <a:lnTo>
                  <a:pt x="2776608" y="0"/>
                </a:lnTo>
                <a:lnTo>
                  <a:pt x="2776608" y="2411432"/>
                </a:lnTo>
                <a:lnTo>
                  <a:pt x="0" y="24114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2672987" y="5634524"/>
            <a:ext cx="4989939" cy="2024607"/>
          </a:xfrm>
          <a:custGeom>
            <a:avLst/>
            <a:gdLst/>
            <a:ahLst/>
            <a:cxnLst/>
            <a:rect l="l" t="t" r="r" b="b"/>
            <a:pathLst>
              <a:path w="4989939" h="2024607">
                <a:moveTo>
                  <a:pt x="0" y="0"/>
                </a:moveTo>
                <a:lnTo>
                  <a:pt x="4989939" y="0"/>
                </a:lnTo>
                <a:lnTo>
                  <a:pt x="4989939" y="2024607"/>
                </a:lnTo>
                <a:lnTo>
                  <a:pt x="0" y="20246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0150161" y="5634524"/>
            <a:ext cx="4989939" cy="2024607"/>
          </a:xfrm>
          <a:custGeom>
            <a:avLst/>
            <a:gdLst/>
            <a:ahLst/>
            <a:cxnLst/>
            <a:rect l="l" t="t" r="r" b="b"/>
            <a:pathLst>
              <a:path w="4989939" h="2024607">
                <a:moveTo>
                  <a:pt x="0" y="0"/>
                </a:moveTo>
                <a:lnTo>
                  <a:pt x="4989939" y="0"/>
                </a:lnTo>
                <a:lnTo>
                  <a:pt x="4989939" y="2024607"/>
                </a:lnTo>
                <a:lnTo>
                  <a:pt x="0" y="20246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1578911" y="3111542"/>
            <a:ext cx="2730761" cy="2646356"/>
          </a:xfrm>
          <a:custGeom>
            <a:avLst/>
            <a:gdLst/>
            <a:ahLst/>
            <a:cxnLst/>
            <a:rect l="l" t="t" r="r" b="b"/>
            <a:pathLst>
              <a:path w="2730761" h="2646356">
                <a:moveTo>
                  <a:pt x="0" y="0"/>
                </a:moveTo>
                <a:lnTo>
                  <a:pt x="2730761" y="0"/>
                </a:lnTo>
                <a:lnTo>
                  <a:pt x="2730761" y="2646356"/>
                </a:lnTo>
                <a:lnTo>
                  <a:pt x="0" y="26463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4044083" y="3198930"/>
            <a:ext cx="2354251" cy="2558968"/>
          </a:xfrm>
          <a:custGeom>
            <a:avLst/>
            <a:gdLst/>
            <a:ahLst/>
            <a:cxnLst/>
            <a:rect l="l" t="t" r="r" b="b"/>
            <a:pathLst>
              <a:path w="2354251" h="2558968">
                <a:moveTo>
                  <a:pt x="0" y="0"/>
                </a:moveTo>
                <a:lnTo>
                  <a:pt x="2354251" y="0"/>
                </a:lnTo>
                <a:lnTo>
                  <a:pt x="2354251" y="2558968"/>
                </a:lnTo>
                <a:lnTo>
                  <a:pt x="0" y="25589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828675"/>
            <a:ext cx="5368628" cy="180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795"/>
              </a:lnSpc>
              <a:spcBef>
                <a:spcPct val="0"/>
              </a:spcBef>
            </a:pPr>
            <a:r>
              <a:rPr lang="en-US" sz="10568" u="none" strike="noStrike">
                <a:solidFill>
                  <a:srgbClr val="5E3023"/>
                </a:solidFill>
                <a:ea typeface="Assistant Semi-Bold"/>
              </a:rPr>
              <a:t>發現問題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05200" y="6200260"/>
            <a:ext cx="3567035" cy="797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522"/>
              </a:lnSpc>
              <a:spcBef>
                <a:spcPct val="0"/>
              </a:spcBef>
            </a:pPr>
            <a:r>
              <a:rPr lang="en-US" sz="4658" dirty="0" err="1">
                <a:solidFill>
                  <a:srgbClr val="000000"/>
                </a:solidFill>
                <a:ea typeface="Assistant Bold"/>
              </a:rPr>
              <a:t>危及狀況發生</a:t>
            </a:r>
            <a:endParaRPr lang="en-US" sz="4658" dirty="0">
              <a:solidFill>
                <a:srgbClr val="000000"/>
              </a:solidFill>
              <a:ea typeface="Assistan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896600" y="6200260"/>
            <a:ext cx="3734187" cy="797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522"/>
              </a:lnSpc>
              <a:spcBef>
                <a:spcPct val="0"/>
              </a:spcBef>
            </a:pPr>
            <a:r>
              <a:rPr lang="en-US" sz="4658" dirty="0" err="1">
                <a:solidFill>
                  <a:srgbClr val="000000"/>
                </a:solidFill>
                <a:ea typeface="Assistant Bold"/>
              </a:rPr>
              <a:t>民眾反應不及</a:t>
            </a:r>
            <a:endParaRPr lang="en-US" sz="4658" dirty="0">
              <a:solidFill>
                <a:srgbClr val="000000"/>
              </a:solidFill>
              <a:ea typeface="Assistan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77434" y="4306081"/>
            <a:ext cx="4733131" cy="796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22"/>
              </a:lnSpc>
              <a:spcBef>
                <a:spcPct val="0"/>
              </a:spcBef>
            </a:pPr>
            <a:r>
              <a:rPr lang="en-US" sz="4658">
                <a:solidFill>
                  <a:srgbClr val="13538A"/>
                </a:solidFill>
                <a:ea typeface="Assistant Bold"/>
              </a:rPr>
              <a:t>現有捷運須經通報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37160" y="5181600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80"/>
                </a:lnTo>
                <a:lnTo>
                  <a:pt x="0" y="272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028719" y="3032683"/>
            <a:ext cx="9389416" cy="9525"/>
          </a:xfrm>
          <a:prstGeom prst="line">
            <a:avLst/>
          </a:prstGeom>
          <a:ln w="38100" cap="flat">
            <a:solidFill>
              <a:srgbClr val="243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1168344">
            <a:off x="12926054" y="-2033026"/>
            <a:ext cx="8944776" cy="6123452"/>
          </a:xfrm>
          <a:custGeom>
            <a:avLst/>
            <a:gdLst/>
            <a:ahLst/>
            <a:cxnLst/>
            <a:rect l="l" t="t" r="r" b="b"/>
            <a:pathLst>
              <a:path w="8944776" h="6123452">
                <a:moveTo>
                  <a:pt x="0" y="0"/>
                </a:moveTo>
                <a:lnTo>
                  <a:pt x="8944776" y="0"/>
                </a:lnTo>
                <a:lnTo>
                  <a:pt x="8944776" y="6123452"/>
                </a:lnTo>
                <a:lnTo>
                  <a:pt x="0" y="6123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0" y="4010025"/>
            <a:ext cx="18287999" cy="8078784"/>
          </a:xfrm>
          <a:custGeom>
            <a:avLst/>
            <a:gdLst/>
            <a:ahLst/>
            <a:cxnLst/>
            <a:rect l="l" t="t" r="r" b="b"/>
            <a:pathLst>
              <a:path w="22459893" h="10009667">
                <a:moveTo>
                  <a:pt x="0" y="0"/>
                </a:moveTo>
                <a:lnTo>
                  <a:pt x="22459893" y="0"/>
                </a:lnTo>
                <a:lnTo>
                  <a:pt x="22459893" y="10009667"/>
                </a:lnTo>
                <a:lnTo>
                  <a:pt x="0" y="100096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6007" b="-6837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8401757" y="8514318"/>
            <a:ext cx="1211106" cy="1211106"/>
          </a:xfrm>
          <a:custGeom>
            <a:avLst/>
            <a:gdLst/>
            <a:ahLst/>
            <a:cxnLst/>
            <a:rect l="l" t="t" r="r" b="b"/>
            <a:pathLst>
              <a:path w="1211106" h="1211106">
                <a:moveTo>
                  <a:pt x="0" y="0"/>
                </a:moveTo>
                <a:lnTo>
                  <a:pt x="1211106" y="0"/>
                </a:lnTo>
                <a:lnTo>
                  <a:pt x="1211106" y="1211106"/>
                </a:lnTo>
                <a:lnTo>
                  <a:pt x="0" y="12111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6376247" y="252652"/>
            <a:ext cx="1761593" cy="2446656"/>
          </a:xfrm>
          <a:custGeom>
            <a:avLst/>
            <a:gdLst/>
            <a:ahLst/>
            <a:cxnLst/>
            <a:rect l="l" t="t" r="r" b="b"/>
            <a:pathLst>
              <a:path w="1761593" h="2446656">
                <a:moveTo>
                  <a:pt x="0" y="0"/>
                </a:moveTo>
                <a:lnTo>
                  <a:pt x="1761592" y="0"/>
                </a:lnTo>
                <a:lnTo>
                  <a:pt x="1761592" y="2446656"/>
                </a:lnTo>
                <a:lnTo>
                  <a:pt x="0" y="24466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4621356" y="8722060"/>
            <a:ext cx="3003171" cy="1218500"/>
          </a:xfrm>
          <a:custGeom>
            <a:avLst/>
            <a:gdLst/>
            <a:ahLst/>
            <a:cxnLst/>
            <a:rect l="l" t="t" r="r" b="b"/>
            <a:pathLst>
              <a:path w="3003171" h="1218500">
                <a:moveTo>
                  <a:pt x="0" y="0"/>
                </a:moveTo>
                <a:lnTo>
                  <a:pt x="3003170" y="0"/>
                </a:lnTo>
                <a:lnTo>
                  <a:pt x="3003170" y="1218500"/>
                </a:lnTo>
                <a:lnTo>
                  <a:pt x="0" y="12185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10389591" y="8808172"/>
            <a:ext cx="3003171" cy="1218500"/>
          </a:xfrm>
          <a:custGeom>
            <a:avLst/>
            <a:gdLst/>
            <a:ahLst/>
            <a:cxnLst/>
            <a:rect l="l" t="t" r="r" b="b"/>
            <a:pathLst>
              <a:path w="3003171" h="1218500">
                <a:moveTo>
                  <a:pt x="0" y="0"/>
                </a:moveTo>
                <a:lnTo>
                  <a:pt x="3003171" y="0"/>
                </a:lnTo>
                <a:lnTo>
                  <a:pt x="3003171" y="1218499"/>
                </a:lnTo>
                <a:lnTo>
                  <a:pt x="0" y="12184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5249484" y="7180639"/>
            <a:ext cx="1416894" cy="1540103"/>
          </a:xfrm>
          <a:custGeom>
            <a:avLst/>
            <a:gdLst/>
            <a:ahLst/>
            <a:cxnLst/>
            <a:rect l="l" t="t" r="r" b="b"/>
            <a:pathLst>
              <a:path w="1416894" h="1540103">
                <a:moveTo>
                  <a:pt x="0" y="0"/>
                </a:moveTo>
                <a:lnTo>
                  <a:pt x="1416895" y="0"/>
                </a:lnTo>
                <a:lnTo>
                  <a:pt x="1416895" y="1540102"/>
                </a:lnTo>
                <a:lnTo>
                  <a:pt x="0" y="15401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351528" y="9081284"/>
            <a:ext cx="2776609" cy="2411431"/>
          </a:xfrm>
          <a:custGeom>
            <a:avLst/>
            <a:gdLst/>
            <a:ahLst/>
            <a:cxnLst/>
            <a:rect l="l" t="t" r="r" b="b"/>
            <a:pathLst>
              <a:path w="2776609" h="2411431">
                <a:moveTo>
                  <a:pt x="0" y="0"/>
                </a:moveTo>
                <a:lnTo>
                  <a:pt x="2776608" y="0"/>
                </a:lnTo>
                <a:lnTo>
                  <a:pt x="2776608" y="2411432"/>
                </a:lnTo>
                <a:lnTo>
                  <a:pt x="0" y="24114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1490607" y="7180639"/>
            <a:ext cx="1032744" cy="1627533"/>
          </a:xfrm>
          <a:custGeom>
            <a:avLst/>
            <a:gdLst/>
            <a:ahLst/>
            <a:cxnLst/>
            <a:rect l="l" t="t" r="r" b="b"/>
            <a:pathLst>
              <a:path w="1032744" h="1627533">
                <a:moveTo>
                  <a:pt x="0" y="0"/>
                </a:moveTo>
                <a:lnTo>
                  <a:pt x="1032744" y="0"/>
                </a:lnTo>
                <a:lnTo>
                  <a:pt x="1032744" y="1627533"/>
                </a:lnTo>
                <a:lnTo>
                  <a:pt x="0" y="16275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828675"/>
            <a:ext cx="5368628" cy="180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795"/>
              </a:lnSpc>
              <a:spcBef>
                <a:spcPct val="0"/>
              </a:spcBef>
            </a:pPr>
            <a:r>
              <a:rPr lang="en-US" sz="10568" u="none" strike="noStrike">
                <a:solidFill>
                  <a:srgbClr val="5E3023"/>
                </a:solidFill>
                <a:ea typeface="Assistant Semi-Bold"/>
              </a:rPr>
              <a:t>發現問題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54724" y="9062721"/>
            <a:ext cx="2136434" cy="480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5"/>
              </a:lnSpc>
              <a:spcBef>
                <a:spcPct val="0"/>
              </a:spcBef>
            </a:pPr>
            <a:r>
              <a:rPr lang="en-US" sz="2803">
                <a:solidFill>
                  <a:srgbClr val="000000"/>
                </a:solidFill>
                <a:ea typeface="Assistant Bold"/>
              </a:rPr>
              <a:t>民眾反應不及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22199" y="9135287"/>
            <a:ext cx="2136434" cy="480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5"/>
              </a:lnSpc>
              <a:spcBef>
                <a:spcPct val="0"/>
              </a:spcBef>
            </a:pPr>
            <a:r>
              <a:rPr lang="en-US" sz="2803">
                <a:solidFill>
                  <a:srgbClr val="000000"/>
                </a:solidFill>
                <a:ea typeface="Assistant Bold"/>
              </a:rPr>
              <a:t>傷亡人數上升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37160" y="5181600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80"/>
                </a:lnTo>
                <a:lnTo>
                  <a:pt x="0" y="272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028719" y="3032683"/>
            <a:ext cx="9389416" cy="9525"/>
          </a:xfrm>
          <a:prstGeom prst="line">
            <a:avLst/>
          </a:prstGeom>
          <a:ln w="38100" cap="flat">
            <a:solidFill>
              <a:srgbClr val="243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864851" y="5813313"/>
            <a:ext cx="6425131" cy="2112053"/>
          </a:xfrm>
          <a:custGeom>
            <a:avLst/>
            <a:gdLst/>
            <a:ahLst/>
            <a:cxnLst/>
            <a:rect l="l" t="t" r="r" b="b"/>
            <a:pathLst>
              <a:path w="6425131" h="2112053">
                <a:moveTo>
                  <a:pt x="0" y="0"/>
                </a:moveTo>
                <a:lnTo>
                  <a:pt x="6425131" y="0"/>
                </a:lnTo>
                <a:lnTo>
                  <a:pt x="6425131" y="2112052"/>
                </a:lnTo>
                <a:lnTo>
                  <a:pt x="0" y="2112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118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864851" y="8365630"/>
            <a:ext cx="6425131" cy="1461236"/>
          </a:xfrm>
          <a:custGeom>
            <a:avLst/>
            <a:gdLst/>
            <a:ahLst/>
            <a:cxnLst/>
            <a:rect l="l" t="t" r="r" b="b"/>
            <a:pathLst>
              <a:path w="6425131" h="1461236">
                <a:moveTo>
                  <a:pt x="0" y="0"/>
                </a:moveTo>
                <a:lnTo>
                  <a:pt x="6425131" y="0"/>
                </a:lnTo>
                <a:lnTo>
                  <a:pt x="6425131" y="1461236"/>
                </a:lnTo>
                <a:lnTo>
                  <a:pt x="0" y="14612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1607" b="-106480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9886000" y="5794085"/>
            <a:ext cx="2993039" cy="1831036"/>
          </a:xfrm>
          <a:custGeom>
            <a:avLst/>
            <a:gdLst/>
            <a:ahLst/>
            <a:cxnLst/>
            <a:rect l="l" t="t" r="r" b="b"/>
            <a:pathLst>
              <a:path w="2993039" h="1831036">
                <a:moveTo>
                  <a:pt x="0" y="0"/>
                </a:moveTo>
                <a:lnTo>
                  <a:pt x="2993039" y="0"/>
                </a:lnTo>
                <a:lnTo>
                  <a:pt x="2993039" y="1831036"/>
                </a:lnTo>
                <a:lnTo>
                  <a:pt x="0" y="18310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828675"/>
            <a:ext cx="5368628" cy="180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795"/>
              </a:lnSpc>
              <a:spcBef>
                <a:spcPct val="0"/>
              </a:spcBef>
            </a:pPr>
            <a:r>
              <a:rPr lang="en-US" sz="10568">
                <a:solidFill>
                  <a:srgbClr val="5E3023"/>
                </a:solidFill>
                <a:ea typeface="Assistant Semi-Bold"/>
              </a:rPr>
              <a:t>解決</a:t>
            </a:r>
            <a:r>
              <a:rPr lang="en-US" sz="10568" u="none" strike="noStrike">
                <a:solidFill>
                  <a:srgbClr val="5E3023"/>
                </a:solidFill>
                <a:ea typeface="Assistant Semi-Bold"/>
              </a:rPr>
              <a:t>問題</a:t>
            </a:r>
          </a:p>
        </p:txBody>
      </p:sp>
      <p:sp>
        <p:nvSpPr>
          <p:cNvPr id="8" name="Freeform 8"/>
          <p:cNvSpPr/>
          <p:nvPr/>
        </p:nvSpPr>
        <p:spPr>
          <a:xfrm>
            <a:off x="13430110" y="5813313"/>
            <a:ext cx="2993039" cy="1831036"/>
          </a:xfrm>
          <a:custGeom>
            <a:avLst/>
            <a:gdLst/>
            <a:ahLst/>
            <a:cxnLst/>
            <a:rect l="l" t="t" r="r" b="b"/>
            <a:pathLst>
              <a:path w="2993039" h="1831036">
                <a:moveTo>
                  <a:pt x="0" y="0"/>
                </a:moveTo>
                <a:lnTo>
                  <a:pt x="2993039" y="0"/>
                </a:lnTo>
                <a:lnTo>
                  <a:pt x="2993039" y="1831036"/>
                </a:lnTo>
                <a:lnTo>
                  <a:pt x="0" y="18310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9942020" y="7925365"/>
            <a:ext cx="2993039" cy="1831036"/>
          </a:xfrm>
          <a:custGeom>
            <a:avLst/>
            <a:gdLst/>
            <a:ahLst/>
            <a:cxnLst/>
            <a:rect l="l" t="t" r="r" b="b"/>
            <a:pathLst>
              <a:path w="2993039" h="1831036">
                <a:moveTo>
                  <a:pt x="0" y="0"/>
                </a:moveTo>
                <a:lnTo>
                  <a:pt x="2993039" y="0"/>
                </a:lnTo>
                <a:lnTo>
                  <a:pt x="2993039" y="1831036"/>
                </a:lnTo>
                <a:lnTo>
                  <a:pt x="0" y="18310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3430110" y="7925365"/>
            <a:ext cx="2993039" cy="1831036"/>
          </a:xfrm>
          <a:custGeom>
            <a:avLst/>
            <a:gdLst/>
            <a:ahLst/>
            <a:cxnLst/>
            <a:rect l="l" t="t" r="r" b="b"/>
            <a:pathLst>
              <a:path w="2993039" h="1831036">
                <a:moveTo>
                  <a:pt x="0" y="0"/>
                </a:moveTo>
                <a:lnTo>
                  <a:pt x="2993039" y="0"/>
                </a:lnTo>
                <a:lnTo>
                  <a:pt x="2993039" y="1831036"/>
                </a:lnTo>
                <a:lnTo>
                  <a:pt x="0" y="18310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0427688" y="6333519"/>
            <a:ext cx="2145312" cy="647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262"/>
              </a:lnSpc>
              <a:spcBef>
                <a:spcPct val="0"/>
              </a:spcBef>
            </a:pPr>
            <a:r>
              <a:rPr lang="en-US" sz="3759" dirty="0" err="1">
                <a:solidFill>
                  <a:srgbClr val="000000"/>
                </a:solidFill>
                <a:ea typeface="Assistant Bold"/>
              </a:rPr>
              <a:t>進站狀態</a:t>
            </a:r>
            <a:endParaRPr lang="en-US" sz="3759" dirty="0">
              <a:solidFill>
                <a:srgbClr val="000000"/>
              </a:solidFill>
              <a:ea typeface="Assistan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971798" y="6333519"/>
            <a:ext cx="2106402" cy="647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262"/>
              </a:lnSpc>
              <a:spcBef>
                <a:spcPct val="0"/>
              </a:spcBef>
            </a:pPr>
            <a:r>
              <a:rPr lang="en-US" sz="3759" dirty="0" err="1">
                <a:solidFill>
                  <a:srgbClr val="000000"/>
                </a:solidFill>
                <a:ea typeface="Assistant Bold"/>
              </a:rPr>
              <a:t>行進狀態</a:t>
            </a:r>
            <a:endParaRPr lang="en-US" sz="3759" dirty="0">
              <a:solidFill>
                <a:srgbClr val="000000"/>
              </a:solidFill>
              <a:ea typeface="Assistant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483708" y="8520471"/>
            <a:ext cx="2089292" cy="634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262"/>
              </a:lnSpc>
              <a:spcBef>
                <a:spcPct val="0"/>
              </a:spcBef>
            </a:pPr>
            <a:r>
              <a:rPr lang="en-US" sz="3759" dirty="0" err="1">
                <a:solidFill>
                  <a:srgbClr val="000000"/>
                </a:solidFill>
                <a:ea typeface="Assistant Bold"/>
              </a:rPr>
              <a:t>危害監測</a:t>
            </a:r>
            <a:endParaRPr lang="en-US" sz="3759" dirty="0">
              <a:solidFill>
                <a:srgbClr val="000000"/>
              </a:solidFill>
              <a:ea typeface="Assistant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962273" y="8511125"/>
            <a:ext cx="1959874" cy="634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262"/>
              </a:lnSpc>
              <a:spcBef>
                <a:spcPct val="0"/>
              </a:spcBef>
            </a:pPr>
            <a:r>
              <a:rPr lang="en-US" sz="3759" dirty="0" err="1">
                <a:solidFill>
                  <a:srgbClr val="000000"/>
                </a:solidFill>
                <a:ea typeface="Assistant Bold"/>
              </a:rPr>
              <a:t>毒氣監測</a:t>
            </a:r>
            <a:endParaRPr lang="en-US" sz="3759" dirty="0">
              <a:solidFill>
                <a:srgbClr val="000000"/>
              </a:solidFill>
              <a:ea typeface="Assistant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6857821" y="948965"/>
            <a:ext cx="1568622" cy="1767461"/>
          </a:xfrm>
          <a:custGeom>
            <a:avLst/>
            <a:gdLst/>
            <a:ahLst/>
            <a:cxnLst/>
            <a:rect l="l" t="t" r="r" b="b"/>
            <a:pathLst>
              <a:path w="1568622" h="1767461">
                <a:moveTo>
                  <a:pt x="0" y="0"/>
                </a:moveTo>
                <a:lnTo>
                  <a:pt x="1568622" y="0"/>
                </a:lnTo>
                <a:lnTo>
                  <a:pt x="1568622" y="1767461"/>
                </a:lnTo>
                <a:lnTo>
                  <a:pt x="0" y="17674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8129943" y="3661531"/>
            <a:ext cx="1617572" cy="1617572"/>
          </a:xfrm>
          <a:custGeom>
            <a:avLst/>
            <a:gdLst/>
            <a:ahLst/>
            <a:cxnLst/>
            <a:rect l="l" t="t" r="r" b="b"/>
            <a:pathLst>
              <a:path w="1617572" h="1617572">
                <a:moveTo>
                  <a:pt x="0" y="0"/>
                </a:moveTo>
                <a:lnTo>
                  <a:pt x="1617572" y="0"/>
                </a:lnTo>
                <a:lnTo>
                  <a:pt x="1617572" y="1617572"/>
                </a:lnTo>
                <a:lnTo>
                  <a:pt x="0" y="16175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2792117" y="3442258"/>
            <a:ext cx="4902143" cy="1990055"/>
          </a:xfrm>
          <a:custGeom>
            <a:avLst/>
            <a:gdLst/>
            <a:ahLst/>
            <a:cxnLst/>
            <a:rect l="l" t="t" r="r" b="b"/>
            <a:pathLst>
              <a:path w="4902143" h="1990055">
                <a:moveTo>
                  <a:pt x="0" y="0"/>
                </a:moveTo>
                <a:lnTo>
                  <a:pt x="4902143" y="0"/>
                </a:lnTo>
                <a:lnTo>
                  <a:pt x="4902143" y="1990055"/>
                </a:lnTo>
                <a:lnTo>
                  <a:pt x="0" y="1990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3468284" y="3990718"/>
            <a:ext cx="3815433" cy="797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522"/>
              </a:lnSpc>
              <a:spcBef>
                <a:spcPct val="0"/>
              </a:spcBef>
            </a:pPr>
            <a:r>
              <a:rPr lang="en-US" sz="4658" dirty="0" err="1">
                <a:solidFill>
                  <a:srgbClr val="000000"/>
                </a:solidFill>
                <a:ea typeface="Assistant Bold"/>
              </a:rPr>
              <a:t>改善車載面板</a:t>
            </a:r>
            <a:endParaRPr lang="en-US" sz="4658" dirty="0">
              <a:solidFill>
                <a:srgbClr val="000000"/>
              </a:solidFill>
              <a:ea typeface="Assistant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0593740" y="3475289"/>
            <a:ext cx="4902143" cy="1990055"/>
          </a:xfrm>
          <a:custGeom>
            <a:avLst/>
            <a:gdLst/>
            <a:ahLst/>
            <a:cxnLst/>
            <a:rect l="l" t="t" r="r" b="b"/>
            <a:pathLst>
              <a:path w="4902143" h="1990055">
                <a:moveTo>
                  <a:pt x="0" y="0"/>
                </a:moveTo>
                <a:lnTo>
                  <a:pt x="4902143" y="0"/>
                </a:lnTo>
                <a:lnTo>
                  <a:pt x="4902143" y="1990055"/>
                </a:lnTo>
                <a:lnTo>
                  <a:pt x="0" y="1990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1325926" y="4023749"/>
            <a:ext cx="3761673" cy="797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522"/>
              </a:lnSpc>
              <a:spcBef>
                <a:spcPct val="0"/>
              </a:spcBef>
            </a:pPr>
            <a:r>
              <a:rPr lang="en-US" sz="4658" dirty="0" err="1">
                <a:solidFill>
                  <a:srgbClr val="000000"/>
                </a:solidFill>
                <a:ea typeface="Assistant Bold"/>
              </a:rPr>
              <a:t>呈現更多資訊</a:t>
            </a:r>
            <a:endParaRPr lang="en-US" sz="4658" dirty="0">
              <a:solidFill>
                <a:srgbClr val="000000"/>
              </a:solidFill>
              <a:ea typeface="Assistant Bold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2365853" y="5468731"/>
            <a:ext cx="5754670" cy="4344776"/>
          </a:xfrm>
          <a:custGeom>
            <a:avLst/>
            <a:gdLst/>
            <a:ahLst/>
            <a:cxnLst/>
            <a:rect l="l" t="t" r="r" b="b"/>
            <a:pathLst>
              <a:path w="5754670" h="4344776">
                <a:moveTo>
                  <a:pt x="0" y="0"/>
                </a:moveTo>
                <a:lnTo>
                  <a:pt x="5754670" y="0"/>
                </a:lnTo>
                <a:lnTo>
                  <a:pt x="5754670" y="4344776"/>
                </a:lnTo>
                <a:lnTo>
                  <a:pt x="0" y="43447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Freeform 22"/>
          <p:cNvSpPr/>
          <p:nvPr/>
        </p:nvSpPr>
        <p:spPr>
          <a:xfrm rot="-645271">
            <a:off x="13972547" y="-3175823"/>
            <a:ext cx="8630905" cy="6351645"/>
          </a:xfrm>
          <a:custGeom>
            <a:avLst/>
            <a:gdLst/>
            <a:ahLst/>
            <a:cxnLst/>
            <a:rect l="l" t="t" r="r" b="b"/>
            <a:pathLst>
              <a:path w="8630905" h="6351645">
                <a:moveTo>
                  <a:pt x="0" y="0"/>
                </a:moveTo>
                <a:lnTo>
                  <a:pt x="8630906" y="0"/>
                </a:lnTo>
                <a:lnTo>
                  <a:pt x="8630906" y="6351646"/>
                </a:lnTo>
                <a:lnTo>
                  <a:pt x="0" y="635164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Freeform 23"/>
          <p:cNvSpPr/>
          <p:nvPr/>
        </p:nvSpPr>
        <p:spPr>
          <a:xfrm>
            <a:off x="16351528" y="9081284"/>
            <a:ext cx="2776609" cy="2411431"/>
          </a:xfrm>
          <a:custGeom>
            <a:avLst/>
            <a:gdLst/>
            <a:ahLst/>
            <a:cxnLst/>
            <a:rect l="l" t="t" r="r" b="b"/>
            <a:pathLst>
              <a:path w="2776609" h="2411431">
                <a:moveTo>
                  <a:pt x="0" y="0"/>
                </a:moveTo>
                <a:lnTo>
                  <a:pt x="2776608" y="0"/>
                </a:lnTo>
                <a:lnTo>
                  <a:pt x="2776608" y="2411432"/>
                </a:lnTo>
                <a:lnTo>
                  <a:pt x="0" y="241143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37160" y="5181600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80"/>
                </a:lnTo>
                <a:lnTo>
                  <a:pt x="0" y="272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028719" y="3032683"/>
            <a:ext cx="9389416" cy="9525"/>
          </a:xfrm>
          <a:prstGeom prst="line">
            <a:avLst/>
          </a:prstGeom>
          <a:ln w="38100" cap="flat">
            <a:solidFill>
              <a:srgbClr val="243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1168344">
            <a:off x="12926054" y="-2033026"/>
            <a:ext cx="8944776" cy="6123452"/>
          </a:xfrm>
          <a:custGeom>
            <a:avLst/>
            <a:gdLst/>
            <a:ahLst/>
            <a:cxnLst/>
            <a:rect l="l" t="t" r="r" b="b"/>
            <a:pathLst>
              <a:path w="8944776" h="6123452">
                <a:moveTo>
                  <a:pt x="0" y="0"/>
                </a:moveTo>
                <a:lnTo>
                  <a:pt x="8944776" y="0"/>
                </a:lnTo>
                <a:lnTo>
                  <a:pt x="8944776" y="6123452"/>
                </a:lnTo>
                <a:lnTo>
                  <a:pt x="0" y="6123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-989845" y="7823165"/>
            <a:ext cx="20267690" cy="9032671"/>
          </a:xfrm>
          <a:custGeom>
            <a:avLst/>
            <a:gdLst/>
            <a:ahLst/>
            <a:cxnLst/>
            <a:rect l="l" t="t" r="r" b="b"/>
            <a:pathLst>
              <a:path w="20267690" h="9032671">
                <a:moveTo>
                  <a:pt x="0" y="0"/>
                </a:moveTo>
                <a:lnTo>
                  <a:pt x="20267690" y="0"/>
                </a:lnTo>
                <a:lnTo>
                  <a:pt x="20267690" y="9032671"/>
                </a:lnTo>
                <a:lnTo>
                  <a:pt x="0" y="90326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6007" b="-6837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5791880" y="8420161"/>
            <a:ext cx="2392280" cy="1450089"/>
          </a:xfrm>
          <a:custGeom>
            <a:avLst/>
            <a:gdLst/>
            <a:ahLst/>
            <a:cxnLst/>
            <a:rect l="l" t="t" r="r" b="b"/>
            <a:pathLst>
              <a:path w="2392280" h="1450089">
                <a:moveTo>
                  <a:pt x="0" y="0"/>
                </a:moveTo>
                <a:lnTo>
                  <a:pt x="2392280" y="0"/>
                </a:lnTo>
                <a:lnTo>
                  <a:pt x="2392280" y="1450089"/>
                </a:lnTo>
                <a:lnTo>
                  <a:pt x="0" y="14500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090" r="-14090" b="-97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5129474" y="8121663"/>
            <a:ext cx="1555785" cy="2047085"/>
          </a:xfrm>
          <a:custGeom>
            <a:avLst/>
            <a:gdLst/>
            <a:ahLst/>
            <a:cxnLst/>
            <a:rect l="l" t="t" r="r" b="b"/>
            <a:pathLst>
              <a:path w="1555785" h="2047085">
                <a:moveTo>
                  <a:pt x="0" y="0"/>
                </a:moveTo>
                <a:lnTo>
                  <a:pt x="1555784" y="0"/>
                </a:lnTo>
                <a:lnTo>
                  <a:pt x="1555784" y="2047085"/>
                </a:lnTo>
                <a:lnTo>
                  <a:pt x="0" y="20470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7588215" y="8121663"/>
            <a:ext cx="1555785" cy="2047085"/>
          </a:xfrm>
          <a:custGeom>
            <a:avLst/>
            <a:gdLst/>
            <a:ahLst/>
            <a:cxnLst/>
            <a:rect l="l" t="t" r="r" b="b"/>
            <a:pathLst>
              <a:path w="1555785" h="2047085">
                <a:moveTo>
                  <a:pt x="0" y="0"/>
                </a:moveTo>
                <a:lnTo>
                  <a:pt x="1555785" y="0"/>
                </a:lnTo>
                <a:lnTo>
                  <a:pt x="1555785" y="2047085"/>
                </a:lnTo>
                <a:lnTo>
                  <a:pt x="0" y="20470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12052785" y="8304938"/>
            <a:ext cx="1113355" cy="1680535"/>
          </a:xfrm>
          <a:custGeom>
            <a:avLst/>
            <a:gdLst/>
            <a:ahLst/>
            <a:cxnLst/>
            <a:rect l="l" t="t" r="r" b="b"/>
            <a:pathLst>
              <a:path w="1113355" h="1680535">
                <a:moveTo>
                  <a:pt x="0" y="0"/>
                </a:moveTo>
                <a:lnTo>
                  <a:pt x="1113355" y="0"/>
                </a:lnTo>
                <a:lnTo>
                  <a:pt x="1113355" y="1680535"/>
                </a:lnTo>
                <a:lnTo>
                  <a:pt x="0" y="16805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9970462" y="8189715"/>
            <a:ext cx="1256470" cy="1910981"/>
          </a:xfrm>
          <a:custGeom>
            <a:avLst/>
            <a:gdLst/>
            <a:ahLst/>
            <a:cxnLst/>
            <a:rect l="l" t="t" r="r" b="b"/>
            <a:pathLst>
              <a:path w="1256470" h="1910981">
                <a:moveTo>
                  <a:pt x="0" y="0"/>
                </a:moveTo>
                <a:lnTo>
                  <a:pt x="1256470" y="0"/>
                </a:lnTo>
                <a:lnTo>
                  <a:pt x="1256470" y="1910981"/>
                </a:lnTo>
                <a:lnTo>
                  <a:pt x="0" y="19109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3080372" y="5851490"/>
            <a:ext cx="12127256" cy="1660579"/>
          </a:xfrm>
          <a:custGeom>
            <a:avLst/>
            <a:gdLst/>
            <a:ahLst/>
            <a:cxnLst/>
            <a:rect l="l" t="t" r="r" b="b"/>
            <a:pathLst>
              <a:path w="12127256" h="1660579">
                <a:moveTo>
                  <a:pt x="0" y="0"/>
                </a:moveTo>
                <a:lnTo>
                  <a:pt x="12127256" y="0"/>
                </a:lnTo>
                <a:lnTo>
                  <a:pt x="12127256" y="1660578"/>
                </a:lnTo>
                <a:lnTo>
                  <a:pt x="0" y="16605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8137839" y="3745576"/>
            <a:ext cx="2012322" cy="2012322"/>
          </a:xfrm>
          <a:custGeom>
            <a:avLst/>
            <a:gdLst/>
            <a:ahLst/>
            <a:cxnLst/>
            <a:rect l="l" t="t" r="r" b="b"/>
            <a:pathLst>
              <a:path w="2012322" h="2012322">
                <a:moveTo>
                  <a:pt x="0" y="0"/>
                </a:moveTo>
                <a:lnTo>
                  <a:pt x="2012322" y="0"/>
                </a:lnTo>
                <a:lnTo>
                  <a:pt x="2012322" y="2012322"/>
                </a:lnTo>
                <a:lnTo>
                  <a:pt x="0" y="20123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11692370" y="4137739"/>
            <a:ext cx="2327025" cy="1332750"/>
          </a:xfrm>
          <a:custGeom>
            <a:avLst/>
            <a:gdLst/>
            <a:ahLst/>
            <a:cxnLst/>
            <a:rect l="l" t="t" r="r" b="b"/>
            <a:pathLst>
              <a:path w="2327025" h="1332750">
                <a:moveTo>
                  <a:pt x="0" y="0"/>
                </a:moveTo>
                <a:lnTo>
                  <a:pt x="2327025" y="0"/>
                </a:lnTo>
                <a:lnTo>
                  <a:pt x="2327025" y="1332751"/>
                </a:lnTo>
                <a:lnTo>
                  <a:pt x="0" y="13327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6376247" y="252652"/>
            <a:ext cx="1761593" cy="2446656"/>
          </a:xfrm>
          <a:custGeom>
            <a:avLst/>
            <a:gdLst/>
            <a:ahLst/>
            <a:cxnLst/>
            <a:rect l="l" t="t" r="r" b="b"/>
            <a:pathLst>
              <a:path w="1761593" h="2446656">
                <a:moveTo>
                  <a:pt x="0" y="0"/>
                </a:moveTo>
                <a:lnTo>
                  <a:pt x="1761592" y="0"/>
                </a:lnTo>
                <a:lnTo>
                  <a:pt x="1761592" y="2446656"/>
                </a:lnTo>
                <a:lnTo>
                  <a:pt x="0" y="244665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028700" y="828675"/>
            <a:ext cx="5368628" cy="180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795"/>
              </a:lnSpc>
              <a:spcBef>
                <a:spcPct val="0"/>
              </a:spcBef>
            </a:pPr>
            <a:r>
              <a:rPr lang="en-US" sz="10568" u="none" strike="noStrike">
                <a:solidFill>
                  <a:srgbClr val="5E3023"/>
                </a:solidFill>
                <a:ea typeface="Assistant Semi-Bold"/>
              </a:rPr>
              <a:t>發現問題</a:t>
            </a:r>
          </a:p>
        </p:txBody>
      </p:sp>
      <p:sp>
        <p:nvSpPr>
          <p:cNvPr id="16" name="Freeform 16"/>
          <p:cNvSpPr/>
          <p:nvPr/>
        </p:nvSpPr>
        <p:spPr>
          <a:xfrm>
            <a:off x="4268605" y="4169177"/>
            <a:ext cx="2278737" cy="1383815"/>
          </a:xfrm>
          <a:custGeom>
            <a:avLst/>
            <a:gdLst/>
            <a:ahLst/>
            <a:cxnLst/>
            <a:rect l="l" t="t" r="r" b="b"/>
            <a:pathLst>
              <a:path w="2278737" h="1383815">
                <a:moveTo>
                  <a:pt x="0" y="0"/>
                </a:moveTo>
                <a:lnTo>
                  <a:pt x="2278737" y="0"/>
                </a:lnTo>
                <a:lnTo>
                  <a:pt x="2278737" y="1383815"/>
                </a:lnTo>
                <a:lnTo>
                  <a:pt x="0" y="138381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37160" y="5181600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80"/>
                </a:lnTo>
                <a:lnTo>
                  <a:pt x="0" y="272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028719" y="3032683"/>
            <a:ext cx="9389416" cy="9525"/>
          </a:xfrm>
          <a:prstGeom prst="line">
            <a:avLst/>
          </a:prstGeom>
          <a:ln w="38100" cap="flat">
            <a:solidFill>
              <a:srgbClr val="243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4633615" y="3918508"/>
            <a:ext cx="29135208" cy="12984645"/>
          </a:xfrm>
          <a:custGeom>
            <a:avLst/>
            <a:gdLst/>
            <a:ahLst/>
            <a:cxnLst/>
            <a:rect l="l" t="t" r="r" b="b"/>
            <a:pathLst>
              <a:path w="29135208" h="12984645">
                <a:moveTo>
                  <a:pt x="0" y="0"/>
                </a:moveTo>
                <a:lnTo>
                  <a:pt x="29135208" y="0"/>
                </a:lnTo>
                <a:lnTo>
                  <a:pt x="29135208" y="12984645"/>
                </a:lnTo>
                <a:lnTo>
                  <a:pt x="0" y="129846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6007" b="-6837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5115249" y="4776702"/>
            <a:ext cx="3438951" cy="2084532"/>
          </a:xfrm>
          <a:custGeom>
            <a:avLst/>
            <a:gdLst/>
            <a:ahLst/>
            <a:cxnLst/>
            <a:rect l="l" t="t" r="r" b="b"/>
            <a:pathLst>
              <a:path w="3438951" h="2084532">
                <a:moveTo>
                  <a:pt x="0" y="0"/>
                </a:moveTo>
                <a:lnTo>
                  <a:pt x="3438951" y="0"/>
                </a:lnTo>
                <a:lnTo>
                  <a:pt x="3438951" y="2084532"/>
                </a:lnTo>
                <a:lnTo>
                  <a:pt x="0" y="20845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090" r="-14090" b="-97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4163027" y="4347605"/>
            <a:ext cx="2236471" cy="2942726"/>
          </a:xfrm>
          <a:custGeom>
            <a:avLst/>
            <a:gdLst/>
            <a:ahLst/>
            <a:cxnLst/>
            <a:rect l="l" t="t" r="r" b="b"/>
            <a:pathLst>
              <a:path w="2236471" h="2942726">
                <a:moveTo>
                  <a:pt x="0" y="0"/>
                </a:moveTo>
                <a:lnTo>
                  <a:pt x="2236471" y="0"/>
                </a:lnTo>
                <a:lnTo>
                  <a:pt x="2236471" y="2942726"/>
                </a:lnTo>
                <a:lnTo>
                  <a:pt x="0" y="2942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7697517" y="4347605"/>
            <a:ext cx="2236471" cy="2942726"/>
          </a:xfrm>
          <a:custGeom>
            <a:avLst/>
            <a:gdLst/>
            <a:ahLst/>
            <a:cxnLst/>
            <a:rect l="l" t="t" r="r" b="b"/>
            <a:pathLst>
              <a:path w="2236471" h="2942726">
                <a:moveTo>
                  <a:pt x="0" y="0"/>
                </a:moveTo>
                <a:lnTo>
                  <a:pt x="2236472" y="0"/>
                </a:lnTo>
                <a:lnTo>
                  <a:pt x="2236472" y="2942726"/>
                </a:lnTo>
                <a:lnTo>
                  <a:pt x="0" y="2942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4115425" y="4611066"/>
            <a:ext cx="1600469" cy="2415803"/>
          </a:xfrm>
          <a:custGeom>
            <a:avLst/>
            <a:gdLst/>
            <a:ahLst/>
            <a:cxnLst/>
            <a:rect l="l" t="t" r="r" b="b"/>
            <a:pathLst>
              <a:path w="1600469" h="2415803">
                <a:moveTo>
                  <a:pt x="0" y="0"/>
                </a:moveTo>
                <a:lnTo>
                  <a:pt x="1600469" y="0"/>
                </a:lnTo>
                <a:lnTo>
                  <a:pt x="1600469" y="2415803"/>
                </a:lnTo>
                <a:lnTo>
                  <a:pt x="0" y="24158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11122044" y="4445431"/>
            <a:ext cx="1806201" cy="2747074"/>
          </a:xfrm>
          <a:custGeom>
            <a:avLst/>
            <a:gdLst/>
            <a:ahLst/>
            <a:cxnLst/>
            <a:rect l="l" t="t" r="r" b="b"/>
            <a:pathLst>
              <a:path w="1806201" h="2747074">
                <a:moveTo>
                  <a:pt x="0" y="0"/>
                </a:moveTo>
                <a:lnTo>
                  <a:pt x="1806202" y="0"/>
                </a:lnTo>
                <a:lnTo>
                  <a:pt x="1806202" y="2747074"/>
                </a:lnTo>
                <a:lnTo>
                  <a:pt x="0" y="27470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2874068" y="8147581"/>
            <a:ext cx="13202738" cy="1807844"/>
          </a:xfrm>
          <a:custGeom>
            <a:avLst/>
            <a:gdLst/>
            <a:ahLst/>
            <a:cxnLst/>
            <a:rect l="l" t="t" r="r" b="b"/>
            <a:pathLst>
              <a:path w="13202738" h="1807844">
                <a:moveTo>
                  <a:pt x="0" y="0"/>
                </a:moveTo>
                <a:lnTo>
                  <a:pt x="13202738" y="0"/>
                </a:lnTo>
                <a:lnTo>
                  <a:pt x="13202738" y="1807843"/>
                </a:lnTo>
                <a:lnTo>
                  <a:pt x="0" y="18078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828675"/>
            <a:ext cx="5368628" cy="180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795"/>
              </a:lnSpc>
              <a:spcBef>
                <a:spcPct val="0"/>
              </a:spcBef>
            </a:pPr>
            <a:r>
              <a:rPr lang="en-US" sz="10568" u="none" strike="noStrike">
                <a:solidFill>
                  <a:srgbClr val="5E3023"/>
                </a:solidFill>
                <a:ea typeface="Assistant Semi-Bold"/>
              </a:rPr>
              <a:t>發現問題</a:t>
            </a:r>
          </a:p>
        </p:txBody>
      </p:sp>
      <p:sp>
        <p:nvSpPr>
          <p:cNvPr id="12" name="Freeform 12"/>
          <p:cNvSpPr/>
          <p:nvPr/>
        </p:nvSpPr>
        <p:spPr>
          <a:xfrm>
            <a:off x="6376247" y="252652"/>
            <a:ext cx="1761593" cy="2446656"/>
          </a:xfrm>
          <a:custGeom>
            <a:avLst/>
            <a:gdLst/>
            <a:ahLst/>
            <a:cxnLst/>
            <a:rect l="l" t="t" r="r" b="b"/>
            <a:pathLst>
              <a:path w="1761593" h="2446656">
                <a:moveTo>
                  <a:pt x="0" y="0"/>
                </a:moveTo>
                <a:lnTo>
                  <a:pt x="1761592" y="0"/>
                </a:lnTo>
                <a:lnTo>
                  <a:pt x="1761592" y="2446656"/>
                </a:lnTo>
                <a:lnTo>
                  <a:pt x="0" y="24466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 rot="1168344">
            <a:off x="12926054" y="-2033026"/>
            <a:ext cx="8944776" cy="6123452"/>
          </a:xfrm>
          <a:custGeom>
            <a:avLst/>
            <a:gdLst/>
            <a:ahLst/>
            <a:cxnLst/>
            <a:rect l="l" t="t" r="r" b="b"/>
            <a:pathLst>
              <a:path w="8944776" h="6123452">
                <a:moveTo>
                  <a:pt x="0" y="0"/>
                </a:moveTo>
                <a:lnTo>
                  <a:pt x="8944776" y="0"/>
                </a:lnTo>
                <a:lnTo>
                  <a:pt x="8944776" y="6123452"/>
                </a:lnTo>
                <a:lnTo>
                  <a:pt x="0" y="61234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37160" y="5181600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80"/>
                </a:lnTo>
                <a:lnTo>
                  <a:pt x="0" y="272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028719" y="3032683"/>
            <a:ext cx="9389416" cy="9525"/>
          </a:xfrm>
          <a:prstGeom prst="line">
            <a:avLst/>
          </a:prstGeom>
          <a:ln w="38100" cap="flat">
            <a:solidFill>
              <a:srgbClr val="243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6857821" y="948965"/>
            <a:ext cx="1568622" cy="1767461"/>
          </a:xfrm>
          <a:custGeom>
            <a:avLst/>
            <a:gdLst/>
            <a:ahLst/>
            <a:cxnLst/>
            <a:rect l="l" t="t" r="r" b="b"/>
            <a:pathLst>
              <a:path w="1568622" h="1767461">
                <a:moveTo>
                  <a:pt x="0" y="0"/>
                </a:moveTo>
                <a:lnTo>
                  <a:pt x="1568622" y="0"/>
                </a:lnTo>
                <a:lnTo>
                  <a:pt x="1568622" y="1767461"/>
                </a:lnTo>
                <a:lnTo>
                  <a:pt x="0" y="1767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rot="-192000">
            <a:off x="1836750" y="5580647"/>
            <a:ext cx="6812877" cy="4120944"/>
          </a:xfrm>
          <a:custGeom>
            <a:avLst/>
            <a:gdLst/>
            <a:ahLst/>
            <a:cxnLst/>
            <a:rect l="l" t="t" r="r" b="b"/>
            <a:pathLst>
              <a:path w="6812877" h="4120944">
                <a:moveTo>
                  <a:pt x="209757" y="0"/>
                </a:moveTo>
                <a:lnTo>
                  <a:pt x="6812877" y="369172"/>
                </a:lnTo>
                <a:lnTo>
                  <a:pt x="6603120" y="4120944"/>
                </a:lnTo>
                <a:lnTo>
                  <a:pt x="0" y="3751773"/>
                </a:lnTo>
                <a:lnTo>
                  <a:pt x="209757" y="0"/>
                </a:lnTo>
                <a:close/>
              </a:path>
            </a:pathLst>
          </a:custGeom>
          <a:blipFill>
            <a:blip r:embed="rId6"/>
            <a:stretch>
              <a:fillRect l="-31190" t="-78493" r="-30245" b="-8839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2365853" y="5468731"/>
            <a:ext cx="5754670" cy="4344776"/>
          </a:xfrm>
          <a:custGeom>
            <a:avLst/>
            <a:gdLst/>
            <a:ahLst/>
            <a:cxnLst/>
            <a:rect l="l" t="t" r="r" b="b"/>
            <a:pathLst>
              <a:path w="5754670" h="4344776">
                <a:moveTo>
                  <a:pt x="0" y="0"/>
                </a:moveTo>
                <a:lnTo>
                  <a:pt x="5754670" y="0"/>
                </a:lnTo>
                <a:lnTo>
                  <a:pt x="5754670" y="4344776"/>
                </a:lnTo>
                <a:lnTo>
                  <a:pt x="0" y="43447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129943" y="3661531"/>
            <a:ext cx="1617572" cy="1617572"/>
          </a:xfrm>
          <a:custGeom>
            <a:avLst/>
            <a:gdLst/>
            <a:ahLst/>
            <a:cxnLst/>
            <a:rect l="l" t="t" r="r" b="b"/>
            <a:pathLst>
              <a:path w="1617572" h="1617572">
                <a:moveTo>
                  <a:pt x="0" y="0"/>
                </a:moveTo>
                <a:lnTo>
                  <a:pt x="1617572" y="0"/>
                </a:lnTo>
                <a:lnTo>
                  <a:pt x="1617572" y="1617572"/>
                </a:lnTo>
                <a:lnTo>
                  <a:pt x="0" y="16175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2792117" y="3442258"/>
            <a:ext cx="4902143" cy="1990055"/>
          </a:xfrm>
          <a:custGeom>
            <a:avLst/>
            <a:gdLst/>
            <a:ahLst/>
            <a:cxnLst/>
            <a:rect l="l" t="t" r="r" b="b"/>
            <a:pathLst>
              <a:path w="4902143" h="1990055">
                <a:moveTo>
                  <a:pt x="0" y="0"/>
                </a:moveTo>
                <a:lnTo>
                  <a:pt x="4902143" y="0"/>
                </a:lnTo>
                <a:lnTo>
                  <a:pt x="4902143" y="1990055"/>
                </a:lnTo>
                <a:lnTo>
                  <a:pt x="0" y="1990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10593740" y="3475289"/>
            <a:ext cx="4902143" cy="1990055"/>
          </a:xfrm>
          <a:custGeom>
            <a:avLst/>
            <a:gdLst/>
            <a:ahLst/>
            <a:cxnLst/>
            <a:rect l="l" t="t" r="r" b="b"/>
            <a:pathLst>
              <a:path w="4902143" h="1990055">
                <a:moveTo>
                  <a:pt x="0" y="0"/>
                </a:moveTo>
                <a:lnTo>
                  <a:pt x="4902143" y="0"/>
                </a:lnTo>
                <a:lnTo>
                  <a:pt x="4902143" y="1990055"/>
                </a:lnTo>
                <a:lnTo>
                  <a:pt x="0" y="1990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645271">
            <a:off x="13972547" y="-3175823"/>
            <a:ext cx="8630905" cy="6351645"/>
          </a:xfrm>
          <a:custGeom>
            <a:avLst/>
            <a:gdLst/>
            <a:ahLst/>
            <a:cxnLst/>
            <a:rect l="l" t="t" r="r" b="b"/>
            <a:pathLst>
              <a:path w="8630905" h="6351645">
                <a:moveTo>
                  <a:pt x="0" y="0"/>
                </a:moveTo>
                <a:lnTo>
                  <a:pt x="8630906" y="0"/>
                </a:lnTo>
                <a:lnTo>
                  <a:pt x="8630906" y="6351646"/>
                </a:lnTo>
                <a:lnTo>
                  <a:pt x="0" y="63516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351528" y="9081284"/>
            <a:ext cx="2776609" cy="2411431"/>
          </a:xfrm>
          <a:custGeom>
            <a:avLst/>
            <a:gdLst/>
            <a:ahLst/>
            <a:cxnLst/>
            <a:rect l="l" t="t" r="r" b="b"/>
            <a:pathLst>
              <a:path w="2776609" h="2411431">
                <a:moveTo>
                  <a:pt x="0" y="0"/>
                </a:moveTo>
                <a:lnTo>
                  <a:pt x="2776608" y="0"/>
                </a:lnTo>
                <a:lnTo>
                  <a:pt x="2776608" y="2411432"/>
                </a:lnTo>
                <a:lnTo>
                  <a:pt x="0" y="24114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9290359" y="5762303"/>
            <a:ext cx="7968941" cy="3757632"/>
          </a:xfrm>
          <a:custGeom>
            <a:avLst/>
            <a:gdLst/>
            <a:ahLst/>
            <a:cxnLst/>
            <a:rect l="l" t="t" r="r" b="b"/>
            <a:pathLst>
              <a:path w="7968941" h="3757632">
                <a:moveTo>
                  <a:pt x="0" y="0"/>
                </a:moveTo>
                <a:lnTo>
                  <a:pt x="7968941" y="0"/>
                </a:lnTo>
                <a:lnTo>
                  <a:pt x="7968941" y="3757632"/>
                </a:lnTo>
                <a:lnTo>
                  <a:pt x="0" y="375763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828675"/>
            <a:ext cx="5368628" cy="180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795"/>
              </a:lnSpc>
              <a:spcBef>
                <a:spcPct val="0"/>
              </a:spcBef>
            </a:pPr>
            <a:r>
              <a:rPr lang="en-US" sz="10568">
                <a:solidFill>
                  <a:srgbClr val="5E3023"/>
                </a:solidFill>
                <a:ea typeface="Assistant Semi-Bold"/>
              </a:rPr>
              <a:t>解決</a:t>
            </a:r>
            <a:r>
              <a:rPr lang="en-US" sz="10568" u="none" strike="noStrike">
                <a:solidFill>
                  <a:srgbClr val="5E3023"/>
                </a:solidFill>
                <a:ea typeface="Assistant Semi-Bold"/>
              </a:rPr>
              <a:t>問題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68284" y="3990718"/>
            <a:ext cx="3694515" cy="797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522"/>
              </a:lnSpc>
              <a:spcBef>
                <a:spcPct val="0"/>
              </a:spcBef>
            </a:pPr>
            <a:r>
              <a:rPr lang="en-US" sz="4658" dirty="0" err="1">
                <a:solidFill>
                  <a:srgbClr val="000000"/>
                </a:solidFill>
                <a:ea typeface="Assistant Bold"/>
              </a:rPr>
              <a:t>改善車站面板</a:t>
            </a:r>
            <a:endParaRPr lang="en-US" sz="4658" dirty="0">
              <a:solidFill>
                <a:srgbClr val="000000"/>
              </a:solidFill>
              <a:ea typeface="Assistan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325926" y="4023749"/>
            <a:ext cx="3837873" cy="797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522"/>
              </a:lnSpc>
              <a:spcBef>
                <a:spcPct val="0"/>
              </a:spcBef>
            </a:pPr>
            <a:r>
              <a:rPr lang="en-US" sz="4658" dirty="0" err="1">
                <a:solidFill>
                  <a:srgbClr val="000000"/>
                </a:solidFill>
                <a:ea typeface="Assistant Bold"/>
              </a:rPr>
              <a:t>呈現擁擠狀況</a:t>
            </a:r>
            <a:endParaRPr lang="en-US" sz="4658" dirty="0">
              <a:solidFill>
                <a:srgbClr val="000000"/>
              </a:solidFill>
              <a:ea typeface="Assistant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37160" y="5181600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80"/>
                </a:lnTo>
                <a:lnTo>
                  <a:pt x="0" y="272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-501659" y="-633051"/>
            <a:ext cx="19291318" cy="13864430"/>
          </a:xfrm>
          <a:custGeom>
            <a:avLst/>
            <a:gdLst/>
            <a:ahLst/>
            <a:cxnLst/>
            <a:rect l="l" t="t" r="r" b="b"/>
            <a:pathLst>
              <a:path w="19291318" h="13864430">
                <a:moveTo>
                  <a:pt x="0" y="0"/>
                </a:moveTo>
                <a:lnTo>
                  <a:pt x="19291318" y="0"/>
                </a:lnTo>
                <a:lnTo>
                  <a:pt x="19291318" y="13864430"/>
                </a:lnTo>
                <a:lnTo>
                  <a:pt x="0" y="13864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21" r="-1161" b="-935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4072835" y="3709570"/>
            <a:ext cx="9430147" cy="257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954"/>
              </a:lnSpc>
              <a:spcBef>
                <a:spcPct val="0"/>
              </a:spcBef>
            </a:pPr>
            <a:r>
              <a:rPr lang="en-US" sz="14967">
                <a:solidFill>
                  <a:srgbClr val="654C3E"/>
                </a:solidFill>
                <a:latin typeface="Assistant Semi-Bold"/>
              </a:rPr>
              <a:t>DEMO</a:t>
            </a:r>
            <a:r>
              <a:rPr lang="en-US" sz="14967">
                <a:solidFill>
                  <a:srgbClr val="27348B"/>
                </a:solidFill>
                <a:latin typeface="Assistant Semi-Bold"/>
              </a:rPr>
              <a:t>  </a:t>
            </a:r>
            <a:r>
              <a:rPr lang="en-US" sz="14967">
                <a:solidFill>
                  <a:srgbClr val="654C3E"/>
                </a:solidFill>
                <a:ea typeface="Assistant Semi-Bold"/>
              </a:rPr>
              <a:t>時間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37160" y="5181600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80"/>
                </a:lnTo>
                <a:lnTo>
                  <a:pt x="0" y="272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2303417" y="4121391"/>
            <a:ext cx="9389416" cy="9525"/>
          </a:xfrm>
          <a:prstGeom prst="line">
            <a:avLst/>
          </a:prstGeom>
          <a:ln w="38100" cap="flat">
            <a:solidFill>
              <a:srgbClr val="243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5209614" y="0"/>
            <a:ext cx="4099371" cy="1808847"/>
          </a:xfrm>
          <a:custGeom>
            <a:avLst/>
            <a:gdLst/>
            <a:ahLst/>
            <a:cxnLst/>
            <a:rect l="l" t="t" r="r" b="b"/>
            <a:pathLst>
              <a:path w="4099371" h="1808847">
                <a:moveTo>
                  <a:pt x="0" y="0"/>
                </a:moveTo>
                <a:lnTo>
                  <a:pt x="4099372" y="0"/>
                </a:lnTo>
                <a:lnTo>
                  <a:pt x="4099372" y="1808847"/>
                </a:lnTo>
                <a:lnTo>
                  <a:pt x="0" y="1808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rot="-6252187">
            <a:off x="-1755660" y="-1146656"/>
            <a:ext cx="6241693" cy="5911007"/>
          </a:xfrm>
          <a:custGeom>
            <a:avLst/>
            <a:gdLst/>
            <a:ahLst/>
            <a:cxnLst/>
            <a:rect l="l" t="t" r="r" b="b"/>
            <a:pathLst>
              <a:path w="6241693" h="5911007">
                <a:moveTo>
                  <a:pt x="0" y="0"/>
                </a:moveTo>
                <a:lnTo>
                  <a:pt x="6241693" y="0"/>
                </a:lnTo>
                <a:lnTo>
                  <a:pt x="6241693" y="5911007"/>
                </a:lnTo>
                <a:lnTo>
                  <a:pt x="0" y="59110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312050" y="2353155"/>
            <a:ext cx="5368056" cy="179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795"/>
              </a:lnSpc>
            </a:pPr>
            <a:r>
              <a:rPr lang="en-US" sz="10568">
                <a:solidFill>
                  <a:srgbClr val="000000"/>
                </a:solidFill>
                <a:ea typeface="Assistant Semi-Bold"/>
              </a:rPr>
              <a:t>技術部分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03398" y="4826579"/>
            <a:ext cx="7450202" cy="874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ea typeface="Noto Sans T Chinese"/>
              </a:rPr>
              <a:t>影像、聲音、毒氣判斷</a:t>
            </a:r>
            <a:endParaRPr lang="en-US" sz="5199" dirty="0">
              <a:solidFill>
                <a:srgbClr val="000000"/>
              </a:solidFill>
              <a:ea typeface="Noto Sans T Chines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65186" y="5982569"/>
            <a:ext cx="378395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dirty="0" err="1">
                <a:solidFill>
                  <a:srgbClr val="000000"/>
                </a:solidFill>
                <a:ea typeface="Noto Sans T Chinese"/>
              </a:rPr>
              <a:t>感測器</a:t>
            </a:r>
            <a:endParaRPr lang="en-US" sz="5199" dirty="0">
              <a:solidFill>
                <a:srgbClr val="000000"/>
              </a:solidFill>
              <a:ea typeface="Noto Sans T Chinese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78</Words>
  <Application>Microsoft Office PowerPoint</Application>
  <PresentationFormat>自訂</PresentationFormat>
  <Paragraphs>54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Calibri</vt:lpstr>
      <vt:lpstr>Arial</vt:lpstr>
      <vt:lpstr>Noto Sans T Chinese Bold</vt:lpstr>
      <vt:lpstr>Assistant Semi-Bold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便捷-技術部分</dc:title>
  <cp:lastModifiedBy>湘妤 危</cp:lastModifiedBy>
  <cp:revision>2</cp:revision>
  <dcterms:created xsi:type="dcterms:W3CDTF">2006-08-16T00:00:00Z</dcterms:created>
  <dcterms:modified xsi:type="dcterms:W3CDTF">2023-11-01T20:00:04Z</dcterms:modified>
  <dc:identifier>DAFrB8fn3ms</dc:identifier>
</cp:coreProperties>
</file>